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56" r:id="rId2"/>
    <p:sldId id="257" r:id="rId3"/>
    <p:sldId id="264" r:id="rId4"/>
    <p:sldId id="258" r:id="rId5"/>
    <p:sldId id="259" r:id="rId6"/>
    <p:sldId id="260" r:id="rId7"/>
    <p:sldId id="261" r:id="rId8"/>
    <p:sldId id="262" r:id="rId9"/>
    <p:sldId id="263"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2" d="100"/>
          <a:sy n="122" d="100"/>
        </p:scale>
        <p:origin x="-104" y="-10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24E09D-7084-394A-9EE6-73A9D14B784F}" type="datetimeFigureOut">
              <a:rPr lang="en-US" smtClean="0"/>
              <a:t>2/8/11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A326A1-69D1-6B4B-932C-A1D5A0DB8670}" type="slidenum">
              <a:rPr lang="en-US" smtClean="0"/>
              <a:t>‹#›</a:t>
            </a:fld>
            <a:endParaRPr lang="en-US"/>
          </a:p>
        </p:txBody>
      </p:sp>
    </p:spTree>
    <p:extLst>
      <p:ext uri="{BB962C8B-B14F-4D97-AF65-F5344CB8AC3E}">
        <p14:creationId xmlns:p14="http://schemas.microsoft.com/office/powerpoint/2010/main" val="5656080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First, an academic acknowledged that in the 90’s there were hundreds of </a:t>
            </a:r>
            <a:r>
              <a:rPr lang="en-US" sz="1200" baseline="0" dirty="0" err="1" smtClean="0">
                <a:latin typeface="Times-Roman"/>
              </a:rPr>
              <a:t>QoS</a:t>
            </a:r>
            <a:r>
              <a:rPr lang="en-US" sz="1200" baseline="0" dirty="0" smtClean="0">
                <a:latin typeface="Times-Roman"/>
              </a:rPr>
              <a:t> papers in academia, and the flow has trickled to nothing. </a:t>
            </a:r>
            <a:r>
              <a:rPr lang="en-US" sz="1200" baseline="0" dirty="0" err="1" smtClean="0">
                <a:latin typeface="Times-Roman"/>
              </a:rPr>
              <a:t>QoS</a:t>
            </a:r>
            <a:r>
              <a:rPr lang="en-US" sz="1200" baseline="0" dirty="0" smtClean="0">
                <a:latin typeface="Times-Roman"/>
              </a:rPr>
              <a:t> has been described as a “dead topic” The topic has been discussed for over a decade, yet aside from </a:t>
            </a:r>
            <a:r>
              <a:rPr lang="en-US" sz="1200" baseline="0" dirty="0" err="1" smtClean="0">
                <a:latin typeface="Times-Roman"/>
              </a:rPr>
              <a:t>VPNs</a:t>
            </a:r>
            <a:r>
              <a:rPr lang="en-US" sz="1200" baseline="0" dirty="0" smtClean="0">
                <a:latin typeface="Times-Roman"/>
              </a:rPr>
              <a:t>, we don’t see </a:t>
            </a:r>
            <a:r>
              <a:rPr lang="en-US" sz="1200" baseline="0" dirty="0" err="1" smtClean="0">
                <a:latin typeface="Times-Roman"/>
              </a:rPr>
              <a:t>QoS</a:t>
            </a:r>
            <a:r>
              <a:rPr lang="en-US" sz="1200" baseline="0" dirty="0" smtClean="0">
                <a:latin typeface="Times-Roman"/>
              </a:rPr>
              <a:t> deployed or discussed for the public Internet.  Why is that?</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Qwest used the bandwidth upgrade policy when traffic hit 40% peak usage. Level 3 claims to have never dropped a </a:t>
            </a:r>
            <a:r>
              <a:rPr lang="en-US" sz="1200" baseline="0" dirty="0" err="1" smtClean="0">
                <a:latin typeface="Times-Roman"/>
              </a:rPr>
              <a:t>packet.“Traffic</a:t>
            </a:r>
            <a:r>
              <a:rPr lang="en-US" sz="1200" baseline="0" dirty="0" smtClean="0">
                <a:latin typeface="Times-Roman"/>
              </a:rPr>
              <a:t> between ISPs in the core are relatively uncongested.” Almost all people said that the issue, the bottleneck, is at the </a:t>
            </a:r>
            <a:r>
              <a:rPr lang="en-US" sz="1200" baseline="0" dirty="0" err="1" smtClean="0">
                <a:latin typeface="Times-Roman"/>
              </a:rPr>
              <a:t>edge.To</a:t>
            </a:r>
            <a:r>
              <a:rPr lang="en-US" sz="1200" baseline="0" dirty="0" smtClean="0">
                <a:latin typeface="Times-Roman"/>
              </a:rPr>
              <a:t> them, inter-provider is not the problem. Markings carried across the whole Internet is not </a:t>
            </a:r>
            <a:r>
              <a:rPr lang="en-US" sz="1200" baseline="0" dirty="0" err="1" smtClean="0">
                <a:latin typeface="Times-Roman"/>
              </a:rPr>
              <a:t>critical.Does</a:t>
            </a:r>
            <a:r>
              <a:rPr lang="en-US" sz="1200" baseline="0" dirty="0" smtClean="0">
                <a:latin typeface="Times-Roman"/>
              </a:rPr>
              <a:t> this imply that the only relevant parties for </a:t>
            </a:r>
            <a:r>
              <a:rPr lang="en-US" sz="1200" baseline="0" dirty="0" err="1" smtClean="0">
                <a:latin typeface="Times-Roman"/>
              </a:rPr>
              <a:t>QoS</a:t>
            </a:r>
            <a:r>
              <a:rPr lang="en-US" sz="1200" baseline="0" dirty="0" smtClean="0">
                <a:latin typeface="Times-Roman"/>
              </a:rPr>
              <a:t> are the last mile providers and the content companies (or the </a:t>
            </a:r>
            <a:r>
              <a:rPr lang="en-US" sz="1200" baseline="0" dirty="0" err="1" smtClean="0">
                <a:latin typeface="Times-Roman"/>
              </a:rPr>
              <a:t>CDNs</a:t>
            </a:r>
            <a:r>
              <a:rPr lang="en-US" sz="1200" baseline="0" dirty="0" smtClean="0">
                <a:latin typeface="Times-Roman"/>
              </a:rPr>
              <a:t>)?</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Paid peering between the last mile and content guys is working today. And, a customer relationship with Comcast for example provides a greater attention to problems in the path.</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When congestion is reached across a monitored ISP network, ISPs can identify the bottlenecks and simply increase the capacity at these points. No quality of service queuing disciplines need to be defined, negotiated, managed, debugged, etc. Getting the NOC trained to handle calls associated with a more complex system has costs associated with it.</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A negotiated </a:t>
            </a:r>
            <a:r>
              <a:rPr lang="en-US" sz="1200" baseline="0" dirty="0" err="1" smtClean="0">
                <a:latin typeface="Times-Roman"/>
              </a:rPr>
              <a:t>QoS</a:t>
            </a:r>
            <a:r>
              <a:rPr lang="en-US" sz="1200" baseline="0" dirty="0" smtClean="0">
                <a:latin typeface="Times-Roman"/>
              </a:rPr>
              <a:t> solution needs to include all possible paths that the traffic may take in order to provide assurances that a constant bit rate will be available between all end points.  Given that there are many thousands of ISPs collectively operating the Internet today, it will take time and be challenging to get buy-in from enough ISPs to make the claim of cross AS guarantees.</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It is impossible to guarantee that spot events won’t overwhelm a </a:t>
            </a:r>
            <a:r>
              <a:rPr lang="en-US" sz="1200" baseline="0" dirty="0" err="1" smtClean="0">
                <a:latin typeface="Times-Roman"/>
              </a:rPr>
              <a:t>QoS</a:t>
            </a:r>
            <a:r>
              <a:rPr lang="en-US" sz="1200" baseline="0" dirty="0" smtClean="0">
                <a:latin typeface="Times-Roman"/>
              </a:rPr>
              <a:t> system.  For example, imagine 1 million end points trying to access an unpredictable combination of 10K content sites. The end result will most likely be a locked up network satisfying a small fraction of the customers that might otherwise be served (albeit served unreliably).  An adaptive application solution in this example would scale  </a:t>
            </a:r>
            <a:r>
              <a:rPr lang="en-US" sz="1200" baseline="0" dirty="0" err="1" smtClean="0">
                <a:latin typeface="Times-Roman"/>
              </a:rPr>
              <a:t>better.Religious</a:t>
            </a:r>
            <a:r>
              <a:rPr lang="en-US" sz="1200" baseline="0" dirty="0" smtClean="0">
                <a:latin typeface="Times-Roman"/>
              </a:rPr>
              <a:t> argument: “Core routers should shift bits, not make complicated (per-</a:t>
            </a:r>
            <a:r>
              <a:rPr lang="en-US" sz="1200" baseline="0" dirty="0" err="1" smtClean="0">
                <a:latin typeface="Times-Roman"/>
              </a:rPr>
              <a:t>user:per</a:t>
            </a:r>
            <a:r>
              <a:rPr lang="en-US" sz="1200" baseline="0" dirty="0" smtClean="0">
                <a:latin typeface="Times-Roman"/>
              </a:rPr>
              <a:t>-flow) </a:t>
            </a:r>
            <a:r>
              <a:rPr lang="en-US" sz="1200" baseline="0" dirty="0" err="1" smtClean="0">
                <a:latin typeface="Times-Roman"/>
              </a:rPr>
              <a:t>QoS</a:t>
            </a:r>
            <a:r>
              <a:rPr lang="en-US" sz="1200" baseline="0" dirty="0" smtClean="0">
                <a:latin typeface="Times-Roman"/>
              </a:rPr>
              <a:t> decisions.”</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Several concerns here were raised by ISPs:1) “Bandwidth reservation may break my </a:t>
            </a:r>
            <a:r>
              <a:rPr lang="en-US" sz="1200" baseline="0" dirty="0" err="1" smtClean="0">
                <a:latin typeface="Times-Roman"/>
              </a:rPr>
              <a:t>network.”“Don’t</a:t>
            </a:r>
            <a:r>
              <a:rPr lang="en-US" sz="1200" baseline="0" dirty="0" smtClean="0">
                <a:latin typeface="Times-Roman"/>
              </a:rPr>
              <a:t> want my competitors to know how my secret (traffic engineering) sauce </a:t>
            </a:r>
            <a:r>
              <a:rPr lang="en-US" sz="1200" baseline="0" dirty="0" err="1" smtClean="0">
                <a:latin typeface="Times-Roman"/>
              </a:rPr>
              <a:t>works.”“I</a:t>
            </a:r>
            <a:r>
              <a:rPr lang="en-US" sz="1200" baseline="0" dirty="0" smtClean="0">
                <a:latin typeface="Times-Roman"/>
              </a:rPr>
              <a:t> don’t want it known that I over subscribe my network, and/or route traffic strategically (circuitously) to meet peering </a:t>
            </a:r>
            <a:r>
              <a:rPr lang="en-US" sz="1200" baseline="0" dirty="0" err="1" smtClean="0">
                <a:latin typeface="Times-Roman"/>
              </a:rPr>
              <a:t>ratios.”Generally</a:t>
            </a:r>
            <a:r>
              <a:rPr lang="en-US" sz="1200" baseline="0" dirty="0" smtClean="0">
                <a:latin typeface="Times-Roman"/>
              </a:rPr>
              <a:t>, even transparency about treatment of packets in my network is an issue. “It exposes parts of my business practices. For political reasons I may not want the government or broader community to know that.  Competitors may use this information against you. “</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Paul </a:t>
            </a:r>
            <a:r>
              <a:rPr lang="en-US" sz="1200" baseline="0" dirty="0" err="1" smtClean="0">
                <a:latin typeface="Times-Roman"/>
              </a:rPr>
              <a:t>Mockepetris</a:t>
            </a:r>
            <a:r>
              <a:rPr lang="en-US" sz="1200" baseline="0" dirty="0" smtClean="0">
                <a:latin typeface="Times-Roman"/>
              </a:rPr>
              <a:t> said that “</a:t>
            </a:r>
            <a:r>
              <a:rPr lang="en-US" sz="1200" baseline="0" dirty="0" err="1" smtClean="0">
                <a:latin typeface="Times-Roman"/>
              </a:rPr>
              <a:t>QoS</a:t>
            </a:r>
            <a:r>
              <a:rPr lang="en-US" sz="1200" baseline="0" dirty="0" smtClean="0">
                <a:latin typeface="Times-Roman"/>
              </a:rPr>
              <a:t> is irrelevant in the absence of price”, meaning a </a:t>
            </a:r>
            <a:r>
              <a:rPr lang="en-US" sz="1200" baseline="0" dirty="0" err="1" smtClean="0">
                <a:latin typeface="Times-Roman"/>
              </a:rPr>
              <a:t>QoS</a:t>
            </a:r>
            <a:r>
              <a:rPr lang="en-US" sz="1200" baseline="0" dirty="0" smtClean="0">
                <a:latin typeface="Times-Roman"/>
              </a:rPr>
              <a:t> business model needs to motivate someone to prioritize </a:t>
            </a:r>
            <a:r>
              <a:rPr lang="en-US" sz="1200" baseline="0" dirty="0" err="1" smtClean="0">
                <a:latin typeface="Times-Roman"/>
              </a:rPr>
              <a:t>packets.A</a:t>
            </a:r>
            <a:r>
              <a:rPr lang="en-US" sz="1200" baseline="0" dirty="0" smtClean="0">
                <a:latin typeface="Times-Roman"/>
              </a:rPr>
              <a:t> friend from Stanford said that the Internet in the U.S. is at an economic impasse – “there is no incentive for dollars to flow to where the bottlenecks </a:t>
            </a:r>
            <a:r>
              <a:rPr lang="en-US" sz="1200" baseline="0" dirty="0" err="1" smtClean="0">
                <a:latin typeface="Times-Roman"/>
              </a:rPr>
              <a:t>are.”There</a:t>
            </a:r>
            <a:r>
              <a:rPr lang="en-US" sz="1200" baseline="0" dirty="0" smtClean="0">
                <a:latin typeface="Times-Roman"/>
              </a:rPr>
              <a:t> needs to be data demonstrating how much more revenue would be generated by </a:t>
            </a:r>
            <a:r>
              <a:rPr lang="en-US" sz="1200" baseline="0" dirty="0" err="1" smtClean="0">
                <a:latin typeface="Times-Roman"/>
              </a:rPr>
              <a:t>QoS</a:t>
            </a:r>
            <a:r>
              <a:rPr lang="en-US" sz="1200" baseline="0" dirty="0" smtClean="0">
                <a:latin typeface="Times-Roman"/>
              </a:rPr>
              <a:t> based improvements.</a:t>
            </a:r>
            <a:r>
              <a:rPr lang="en-US" sz="1200" b="1" baseline="0" dirty="0" smtClean="0">
                <a:latin typeface="Times-Roman"/>
              </a:rPr>
              <a:t> </a:t>
            </a:r>
          </a:p>
          <a:p>
            <a:r>
              <a:rPr lang="en-US" sz="1200" b="1" baseline="0" dirty="0" smtClean="0">
                <a:latin typeface="Times-Roman"/>
              </a:rPr>
              <a:t>When expressed by last-mile ISPs:  “This argument sounds like ‘my last mile business model sucks, so Content Providers and customers: pay us more to make it not suck.’” said one tier-2 </a:t>
            </a:r>
            <a:r>
              <a:rPr lang="en-US" sz="1200" b="1" baseline="0" dirty="0" err="1" smtClean="0">
                <a:latin typeface="Times-Roman"/>
              </a:rPr>
              <a:t>ISP.The</a:t>
            </a:r>
            <a:r>
              <a:rPr lang="en-US" sz="1200" b="1" baseline="0" dirty="0" smtClean="0">
                <a:latin typeface="Times-Roman"/>
              </a:rPr>
              <a:t> other concern expressed is that with </a:t>
            </a:r>
            <a:r>
              <a:rPr lang="en-US" sz="1200" b="1" baseline="0" dirty="0" err="1" smtClean="0">
                <a:latin typeface="Times-Roman"/>
              </a:rPr>
              <a:t>QoS</a:t>
            </a:r>
            <a:r>
              <a:rPr lang="en-US" sz="1200" b="1" baseline="0" dirty="0" smtClean="0">
                <a:latin typeface="Times-Roman"/>
              </a:rPr>
              <a:t>, there is the opportunity to charge both customers and content providers a little bit more. Once you charge a little, it becomes easier to charge a lot for access to this captive customer base. This is one issue at the heart of the net neutrality discussion...</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There is a perception that prioritization of traffic  in any way is anti-net neutrality. However, this is not necessarily the case.  Is it anti-net neutrality if best-effort and premium services are separated across different fibers? Across different </a:t>
            </a:r>
            <a:r>
              <a:rPr lang="en-US" sz="1200" baseline="0" dirty="0" err="1" smtClean="0">
                <a:latin typeface="Times-Roman"/>
              </a:rPr>
              <a:t>VLANs</a:t>
            </a:r>
            <a:r>
              <a:rPr lang="en-US" sz="1200" baseline="0" dirty="0" smtClean="0">
                <a:latin typeface="Times-Roman"/>
              </a:rPr>
              <a:t>? How about a soft prioritization that looks and feels like these two ?  Perhaps the excess bandwidth added into the now larger system can be made available to the best-effort service when it is not in use by the high </a:t>
            </a:r>
            <a:r>
              <a:rPr lang="en-US" sz="1200" baseline="0" dirty="0" err="1" smtClean="0">
                <a:latin typeface="Times-Roman"/>
              </a:rPr>
              <a:t>QoS</a:t>
            </a:r>
            <a:r>
              <a:rPr lang="en-US" sz="1200" baseline="0" dirty="0" smtClean="0">
                <a:latin typeface="Times-Roman"/>
              </a:rPr>
              <a:t> services? Best effort can actually benefit from </a:t>
            </a:r>
            <a:r>
              <a:rPr lang="en-US" sz="1200" baseline="0" dirty="0" err="1" smtClean="0">
                <a:latin typeface="Times-Roman"/>
              </a:rPr>
              <a:t>QoS</a:t>
            </a:r>
            <a:r>
              <a:rPr lang="en-US" sz="1200" baseline="0" dirty="0" smtClean="0">
                <a:latin typeface="Times-Roman"/>
              </a:rPr>
              <a:t> services.</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This is similar to the chicken and egg problem, but the focus is on the challenge getting all the ISPs in the system to agree on the markings and meanings, and have a framework in place to make sure it all works.</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aseline="0" dirty="0" smtClean="0">
                <a:latin typeface="Times-Roman"/>
              </a:rPr>
              <a:t>What prevents a participant from sending all of its traffic high priority? What if clever engineers figure a way to manipulate the </a:t>
            </a:r>
            <a:r>
              <a:rPr lang="en-US" sz="1200" baseline="0" dirty="0" err="1" smtClean="0">
                <a:latin typeface="Times-Roman"/>
              </a:rPr>
              <a:t>system:“Show</a:t>
            </a:r>
            <a:r>
              <a:rPr lang="en-US" sz="1200" baseline="0" dirty="0" smtClean="0">
                <a:latin typeface="Times-Roman"/>
              </a:rPr>
              <a:t> me a bi-directionally metered Internet peering service and I’ll show you a money machine that will make me money no matter what.”</a:t>
            </a:r>
            <a:endParaRPr lang="en-US" dirty="0"/>
          </a:p>
        </p:txBody>
      </p:sp>
      <p:sp>
        <p:nvSpPr>
          <p:cNvPr id="4" name="Slide Number Placeholder 3"/>
          <p:cNvSpPr>
            <a:spLocks noGrp="1"/>
          </p:cNvSpPr>
          <p:nvPr>
            <p:ph type="sldNum" sz="quarter" idx="10"/>
          </p:nvPr>
        </p:nvSpPr>
        <p:spPr/>
        <p:txBody>
          <a:bodyPr/>
          <a:lstStyle/>
          <a:p>
            <a:fld id="{01A326A1-69D1-6B4B-932C-A1D5A0DB8670}"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C7FD4385-7278-4D47-911E-FB3134F2C9EC}" type="datetimeFigureOut">
              <a:rPr lang="en-US" smtClean="0"/>
              <a:t>2/8/11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r>
              <a:rPr lang="en-US" dirty="0" smtClean="0"/>
              <a:t>http://</a:t>
            </a:r>
            <a:r>
              <a:rPr lang="en-US" dirty="0" err="1" smtClean="0"/>
              <a:t>DrPeering.net</a:t>
            </a:r>
            <a:endParaRPr lang="en-US" dirty="0"/>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F012A5-1C98-D841-A11B-FF6175D1EADA}"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7FD4385-7278-4D47-911E-FB3134F2C9EC}" type="datetimeFigureOut">
              <a:rPr lang="en-US" smtClean="0"/>
              <a:t>2/8/11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F012A5-1C98-D841-A11B-FF6175D1EAD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C7FD4385-7278-4D47-911E-FB3134F2C9EC}" type="datetimeFigureOut">
              <a:rPr lang="en-US" smtClean="0"/>
              <a:t>2/8/11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F012A5-1C98-D841-A11B-FF6175D1EADA}"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43F012A5-1C98-D841-A11B-FF6175D1EADA}"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F012A5-1C98-D841-A11B-FF6175D1EADA}"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43F012A5-1C98-D841-A11B-FF6175D1EADA}"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43F012A5-1C98-D841-A11B-FF6175D1EADA}"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43F012A5-1C98-D841-A11B-FF6175D1EADA}"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7FD4385-7278-4D47-911E-FB3134F2C9EC}" type="datetimeFigureOut">
              <a:rPr lang="en-US" smtClean="0"/>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F012A5-1C98-D841-A11B-FF6175D1EA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7FD4385-7278-4D47-911E-FB3134F2C9EC}" type="datetimeFigureOut">
              <a:rPr lang="en-US" smtClean="0"/>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F012A5-1C98-D841-A11B-FF6175D1EADA}"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7FD4385-7278-4D47-911E-FB3134F2C9EC}" type="datetimeFigureOut">
              <a:rPr lang="en-US" smtClean="0"/>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F012A5-1C98-D841-A11B-FF6175D1EADA}"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7FD4385-7278-4D47-911E-FB3134F2C9EC}" type="datetimeFigureOut">
              <a:rPr lang="en-US" smtClean="0"/>
              <a:t>2/8/11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F012A5-1C98-D841-A11B-FF6175D1EADA}"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C7FD4385-7278-4D47-911E-FB3134F2C9EC}" type="datetimeFigureOut">
              <a:rPr lang="en-US" smtClean="0"/>
              <a:t>2/8/11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C7FD4385-7278-4D47-911E-FB3134F2C9EC}" type="datetimeFigureOut">
              <a:rPr lang="en-US" smtClean="0"/>
              <a:t>2/8/11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43F012A5-1C98-D841-A11B-FF6175D1EADA}"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F012A5-1C98-D841-A11B-FF6175D1EA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C7FD4385-7278-4D47-911E-FB3134F2C9EC}" type="datetimeFigureOut">
              <a:rPr lang="en-US" smtClean="0"/>
              <a:t>2/8/11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F012A5-1C98-D841-A11B-FF6175D1EADA}"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43F012A5-1C98-D841-A11B-FF6175D1EAD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7FD4385-7278-4D47-911E-FB3134F2C9EC}" type="datetimeFigureOut">
              <a:rPr lang="en-US" smtClean="0"/>
              <a:t>2/8/11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F012A5-1C98-D841-A11B-FF6175D1EADA}"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C7FD4385-7278-4D47-911E-FB3134F2C9EC}" type="datetimeFigureOut">
              <a:rPr lang="en-US" smtClean="0"/>
              <a:t>2/8/11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43F012A5-1C98-D841-A11B-FF6175D1EA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3076" y="4624668"/>
            <a:ext cx="4446124" cy="933450"/>
          </a:xfrm>
        </p:spPr>
        <p:txBody>
          <a:bodyPr>
            <a:normAutofit fontScale="90000"/>
          </a:bodyPr>
          <a:lstStyle/>
          <a:p>
            <a:r>
              <a:rPr lang="en-US" b="1" baseline="0" dirty="0" smtClean="0">
                <a:latin typeface="Times-Roman"/>
              </a:rPr>
              <a:t>Top 10 Reasons why inter-provider </a:t>
            </a:r>
            <a:r>
              <a:rPr lang="en-US" b="1" baseline="0" dirty="0" err="1" smtClean="0">
                <a:latin typeface="Times-Roman"/>
              </a:rPr>
              <a:t>QoS</a:t>
            </a:r>
            <a:r>
              <a:rPr lang="en-US" b="1" baseline="0" dirty="0" smtClean="0">
                <a:latin typeface="Times-Roman"/>
              </a:rPr>
              <a:t> hasn’t taken off</a:t>
            </a:r>
            <a:endParaRPr lang="en-US" dirty="0"/>
          </a:p>
        </p:txBody>
      </p:sp>
      <p:sp>
        <p:nvSpPr>
          <p:cNvPr id="3" name="Subtitle 2"/>
          <p:cNvSpPr>
            <a:spLocks noGrp="1"/>
          </p:cNvSpPr>
          <p:nvPr>
            <p:ph type="subTitle" idx="1"/>
          </p:nvPr>
        </p:nvSpPr>
        <p:spPr/>
        <p:txBody>
          <a:bodyPr>
            <a:normAutofit lnSpcReduction="10000"/>
          </a:bodyPr>
          <a:lstStyle/>
          <a:p>
            <a:r>
              <a:rPr lang="en-US" dirty="0" smtClean="0"/>
              <a:t>William B. Norton</a:t>
            </a:r>
          </a:p>
          <a:p>
            <a:r>
              <a:rPr lang="en-US" dirty="0" smtClean="0"/>
              <a:t>Executive Director</a:t>
            </a:r>
          </a:p>
          <a:p>
            <a:r>
              <a:rPr lang="en-US" dirty="0" err="1" smtClean="0"/>
              <a:t>DrPeering.net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baseline="0" dirty="0" smtClean="0">
                <a:latin typeface="Times-Roman"/>
              </a:rPr>
              <a:t>Argument #9: </a:t>
            </a:r>
            <a:r>
              <a:rPr lang="en-US" b="1" baseline="0" dirty="0" err="1" smtClean="0">
                <a:latin typeface="Times-Roman"/>
              </a:rPr>
              <a:t>QoS</a:t>
            </a:r>
            <a:r>
              <a:rPr lang="en-US" b="1" baseline="0" dirty="0" smtClean="0">
                <a:latin typeface="Times-Roman"/>
              </a:rPr>
              <a:t> is only relevant when congestion is encountered along the path.</a:t>
            </a:r>
            <a:endParaRPr lang="en-US" dirty="0"/>
          </a:p>
        </p:txBody>
      </p:sp>
      <p:sp>
        <p:nvSpPr>
          <p:cNvPr id="3" name="Content Placeholder 2"/>
          <p:cNvSpPr>
            <a:spLocks noGrp="1"/>
          </p:cNvSpPr>
          <p:nvPr>
            <p:ph idx="1"/>
          </p:nvPr>
        </p:nvSpPr>
        <p:spPr/>
        <p:txBody>
          <a:bodyPr/>
          <a:lstStyle/>
          <a:p>
            <a:r>
              <a:rPr lang="en-US" dirty="0" smtClean="0"/>
              <a:t>Where is the congestion? </a:t>
            </a:r>
          </a:p>
          <a:p>
            <a:r>
              <a:rPr lang="en-US" dirty="0" smtClean="0"/>
              <a:t>That is where </a:t>
            </a:r>
            <a:r>
              <a:rPr lang="en-US" dirty="0" err="1" smtClean="0"/>
              <a:t>QoS</a:t>
            </a:r>
            <a:r>
              <a:rPr lang="en-US" dirty="0" smtClean="0"/>
              <a:t> matters.</a:t>
            </a:r>
          </a:p>
          <a:p>
            <a:r>
              <a:rPr lang="en-US" dirty="0" smtClean="0"/>
              <a:t>The core is fine.</a:t>
            </a:r>
          </a:p>
          <a:p>
            <a:r>
              <a:rPr lang="en-US" dirty="0" smtClean="0"/>
              <a:t>The edge is fine.</a:t>
            </a:r>
          </a:p>
          <a:p>
            <a:r>
              <a:rPr lang="en-US" dirty="0" smtClean="0"/>
              <a:t>Where is the congestion?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baseline="0" dirty="0" smtClean="0">
                <a:latin typeface="Times-Roman"/>
              </a:rPr>
              <a:t>Argument #10: Paid Peering is working</a:t>
            </a:r>
            <a:endParaRPr lang="en-US" dirty="0"/>
          </a:p>
        </p:txBody>
      </p:sp>
      <p:sp>
        <p:nvSpPr>
          <p:cNvPr id="3" name="Content Placeholder 2"/>
          <p:cNvSpPr>
            <a:spLocks noGrp="1"/>
          </p:cNvSpPr>
          <p:nvPr>
            <p:ph idx="1"/>
          </p:nvPr>
        </p:nvSpPr>
        <p:spPr/>
        <p:txBody>
          <a:bodyPr/>
          <a:lstStyle/>
          <a:p>
            <a:r>
              <a:rPr lang="en-US" dirty="0" smtClean="0"/>
              <a:t>Why do we need anything more complicated than that?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baseline="0" dirty="0" smtClean="0">
                <a:latin typeface="Times-Roman"/>
              </a:rPr>
              <a:t>Summary</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b="1" baseline="0" dirty="0" smtClean="0">
                <a:latin typeface="Times-Roman"/>
              </a:rPr>
              <a:t>#1: Bigger Pipes are easier, faster to implement, and less complex</a:t>
            </a:r>
          </a:p>
          <a:p>
            <a:r>
              <a:rPr lang="en-US" b="1" baseline="0" dirty="0" smtClean="0">
                <a:latin typeface="Times-Roman"/>
              </a:rPr>
              <a:t>#2: Chicken and Egg Challenge</a:t>
            </a:r>
          </a:p>
          <a:p>
            <a:r>
              <a:rPr lang="en-US" b="1" baseline="0" dirty="0" smtClean="0">
                <a:latin typeface="Times-Roman"/>
              </a:rPr>
              <a:t>#3: </a:t>
            </a:r>
            <a:r>
              <a:rPr lang="en-US" b="1" baseline="0" dirty="0" err="1" smtClean="0">
                <a:latin typeface="Times-Roman"/>
              </a:rPr>
              <a:t>QoS</a:t>
            </a:r>
            <a:r>
              <a:rPr lang="en-US" b="1" baseline="0" dirty="0" smtClean="0">
                <a:latin typeface="Times-Roman"/>
              </a:rPr>
              <a:t> doesn’t scale well</a:t>
            </a:r>
          </a:p>
          <a:p>
            <a:r>
              <a:rPr lang="en-US" b="1" baseline="0" dirty="0" smtClean="0">
                <a:latin typeface="Times-Roman"/>
              </a:rPr>
              <a:t>#4: I’m not going to hand over the keys to my network traffic engineering to my competitors.</a:t>
            </a:r>
            <a:endParaRPr lang="en-US" b="1" dirty="0" smtClean="0">
              <a:latin typeface="Times-Roman"/>
            </a:endParaRPr>
          </a:p>
          <a:p>
            <a:r>
              <a:rPr lang="en-US" b="1" baseline="0" dirty="0" smtClean="0">
                <a:latin typeface="Times-Roman"/>
              </a:rPr>
              <a:t>#5: Show me the business case that shows that $1 invested in </a:t>
            </a:r>
            <a:r>
              <a:rPr lang="en-US" b="1" baseline="0" dirty="0" err="1" smtClean="0">
                <a:latin typeface="Times-Roman"/>
              </a:rPr>
              <a:t>QoS</a:t>
            </a:r>
            <a:r>
              <a:rPr lang="en-US" b="1" baseline="0" dirty="0" smtClean="0">
                <a:latin typeface="Times-Roman"/>
              </a:rPr>
              <a:t> yields more than $1 in </a:t>
            </a:r>
            <a:r>
              <a:rPr lang="en-US" b="1" baseline="0" smtClean="0">
                <a:latin typeface="Times-Roman"/>
              </a:rPr>
              <a:t>profit</a:t>
            </a:r>
            <a:endParaRPr lang="en-US" b="1" smtClean="0">
              <a:latin typeface="Times-Roman"/>
            </a:endParaRPr>
          </a:p>
          <a:p>
            <a:r>
              <a:rPr lang="en-US" b="1" baseline="0" smtClean="0">
                <a:latin typeface="Times-Roman"/>
              </a:rPr>
              <a:t>#</a:t>
            </a:r>
            <a:r>
              <a:rPr lang="en-US" b="1" baseline="0" dirty="0" smtClean="0">
                <a:latin typeface="Times-Roman"/>
              </a:rPr>
              <a:t>6: </a:t>
            </a:r>
            <a:r>
              <a:rPr lang="en-US" b="1" baseline="0" dirty="0" err="1" smtClean="0">
                <a:latin typeface="Times-Roman"/>
              </a:rPr>
              <a:t>QoS</a:t>
            </a:r>
            <a:r>
              <a:rPr lang="en-US" b="1" baseline="0" dirty="0" smtClean="0">
                <a:latin typeface="Times-Roman"/>
              </a:rPr>
              <a:t> is Packet Prioritization is Anti-Net Neutrality</a:t>
            </a:r>
            <a:endParaRPr lang="en-US" b="1" dirty="0" smtClean="0">
              <a:latin typeface="Times-Roman"/>
            </a:endParaRPr>
          </a:p>
          <a:p>
            <a:r>
              <a:rPr lang="en-US" b="1" baseline="0" dirty="0" smtClean="0">
                <a:latin typeface="Times-Roman"/>
              </a:rPr>
              <a:t>#7: Difficulty in agreeing on </a:t>
            </a:r>
            <a:r>
              <a:rPr lang="en-US" b="1" baseline="0" dirty="0" err="1" smtClean="0">
                <a:latin typeface="Times-Roman"/>
              </a:rPr>
              <a:t>QoS</a:t>
            </a:r>
            <a:r>
              <a:rPr lang="en-US" b="1" baseline="0" dirty="0" smtClean="0">
                <a:latin typeface="Times-Roman"/>
              </a:rPr>
              <a:t> specifics (</a:t>
            </a:r>
            <a:r>
              <a:rPr lang="en-US" b="1" baseline="0" dirty="0" err="1" smtClean="0">
                <a:latin typeface="Times-Roman"/>
              </a:rPr>
              <a:t>QoS</a:t>
            </a:r>
            <a:r>
              <a:rPr lang="en-US" b="1" baseline="0" dirty="0" smtClean="0">
                <a:latin typeface="Times-Roman"/>
              </a:rPr>
              <a:t> markings)</a:t>
            </a:r>
            <a:endParaRPr lang="en-US" b="1" dirty="0" smtClean="0">
              <a:latin typeface="Times-Roman"/>
            </a:endParaRPr>
          </a:p>
          <a:p>
            <a:r>
              <a:rPr lang="en-US" b="1" baseline="0" dirty="0" smtClean="0">
                <a:latin typeface="Times-Roman"/>
              </a:rPr>
              <a:t>#8: Difficulty in developing trust models between competitors.</a:t>
            </a:r>
            <a:endParaRPr lang="en-US" b="1" dirty="0" smtClean="0">
              <a:latin typeface="Times-Roman"/>
            </a:endParaRPr>
          </a:p>
          <a:p>
            <a:r>
              <a:rPr lang="en-US" b="1" baseline="0" dirty="0" smtClean="0">
                <a:latin typeface="Times-Roman"/>
              </a:rPr>
              <a:t>#9: </a:t>
            </a:r>
            <a:r>
              <a:rPr lang="en-US" b="1" baseline="0" dirty="0" err="1" smtClean="0">
                <a:latin typeface="Times-Roman"/>
              </a:rPr>
              <a:t>QoS</a:t>
            </a:r>
            <a:r>
              <a:rPr lang="en-US" b="1" baseline="0" dirty="0" smtClean="0">
                <a:latin typeface="Times-Roman"/>
              </a:rPr>
              <a:t> is only relevant when congestion is encountered along the path.</a:t>
            </a:r>
            <a:endParaRPr lang="en-US" b="1" dirty="0" smtClean="0">
              <a:latin typeface="Times-Roman"/>
            </a:endParaRPr>
          </a:p>
          <a:p>
            <a:r>
              <a:rPr lang="en-US" b="1" baseline="0" dirty="0" smtClean="0">
                <a:latin typeface="Times-Roman"/>
              </a:rPr>
              <a:t>#10: Paid Peering is working</a:t>
            </a:r>
            <a:endParaRPr lang="en-US" b="1" dirty="0" smtClean="0">
              <a:latin typeface="Times-Roman"/>
            </a:endParaRP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baseline="0" dirty="0" smtClean="0">
                <a:latin typeface="Times-Roman"/>
              </a:rPr>
              <a:t>#1: Bigger Pipes are easier, faster to implement, and less complex</a:t>
            </a:r>
            <a:endParaRPr lang="en-US" dirty="0"/>
          </a:p>
        </p:txBody>
      </p:sp>
      <p:sp>
        <p:nvSpPr>
          <p:cNvPr id="3" name="Content Placeholder 2"/>
          <p:cNvSpPr>
            <a:spLocks noGrp="1"/>
          </p:cNvSpPr>
          <p:nvPr>
            <p:ph idx="1"/>
          </p:nvPr>
        </p:nvSpPr>
        <p:spPr/>
        <p:txBody>
          <a:bodyPr/>
          <a:lstStyle/>
          <a:p>
            <a:r>
              <a:rPr lang="en-US" dirty="0" smtClean="0"/>
              <a:t>Simple</a:t>
            </a:r>
          </a:p>
          <a:p>
            <a:r>
              <a:rPr lang="en-US" dirty="0" smtClean="0"/>
              <a:t>No queuing to define</a:t>
            </a:r>
          </a:p>
          <a:p>
            <a:r>
              <a:rPr lang="en-US" dirty="0" smtClean="0"/>
              <a:t>No agreements needed</a:t>
            </a:r>
          </a:p>
          <a:p>
            <a:r>
              <a:rPr lang="en-US" dirty="0" smtClean="0"/>
              <a:t>No coordination needed</a:t>
            </a:r>
          </a:p>
          <a:p>
            <a:r>
              <a:rPr lang="en-US" dirty="0" smtClean="0"/>
              <a:t>Nothing new to debug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baseline="0" dirty="0" smtClean="0">
                <a:latin typeface="Times-Roman"/>
              </a:rPr>
              <a:t>#2: Chicken and Egg Challenge</a:t>
            </a:r>
            <a:endParaRPr lang="en-US" dirty="0"/>
          </a:p>
        </p:txBody>
      </p:sp>
      <p:sp>
        <p:nvSpPr>
          <p:cNvPr id="3" name="Content Placeholder 2"/>
          <p:cNvSpPr>
            <a:spLocks noGrp="1"/>
          </p:cNvSpPr>
          <p:nvPr>
            <p:ph idx="1"/>
          </p:nvPr>
        </p:nvSpPr>
        <p:spPr/>
        <p:txBody>
          <a:bodyPr/>
          <a:lstStyle/>
          <a:p>
            <a:r>
              <a:rPr lang="en-US" dirty="0" smtClean="0"/>
              <a:t>Value proportional to # of ISPs participating</a:t>
            </a:r>
          </a:p>
          <a:p>
            <a:r>
              <a:rPr lang="en-US" dirty="0" smtClean="0"/>
              <a:t>When does a </a:t>
            </a:r>
            <a:r>
              <a:rPr lang="en-US" dirty="0" err="1" smtClean="0"/>
              <a:t>QoS</a:t>
            </a:r>
            <a:r>
              <a:rPr lang="en-US" dirty="0" smtClean="0"/>
              <a:t> system reach critical mass?</a:t>
            </a:r>
          </a:p>
          <a:p>
            <a:r>
              <a:rPr lang="en-US" dirty="0" smtClean="0"/>
              <a:t>When does the market exist for consumers?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baseline="0" dirty="0" smtClean="0">
                <a:latin typeface="Times-Roman"/>
              </a:rPr>
              <a:t>#3: </a:t>
            </a:r>
            <a:r>
              <a:rPr lang="en-US" b="1" baseline="0" dirty="0" err="1" smtClean="0">
                <a:latin typeface="Times-Roman"/>
              </a:rPr>
              <a:t>QoS</a:t>
            </a:r>
            <a:r>
              <a:rPr lang="en-US" b="1" baseline="0" dirty="0" smtClean="0">
                <a:latin typeface="Times-Roman"/>
              </a:rPr>
              <a:t> doesn’t scale well</a:t>
            </a:r>
            <a:endParaRPr lang="en-US" dirty="0"/>
          </a:p>
        </p:txBody>
      </p:sp>
      <p:sp>
        <p:nvSpPr>
          <p:cNvPr id="3" name="Content Placeholder 2"/>
          <p:cNvSpPr>
            <a:spLocks noGrp="1"/>
          </p:cNvSpPr>
          <p:nvPr>
            <p:ph idx="1"/>
          </p:nvPr>
        </p:nvSpPr>
        <p:spPr/>
        <p:txBody>
          <a:bodyPr/>
          <a:lstStyle/>
          <a:p>
            <a:r>
              <a:rPr lang="en-US" dirty="0" smtClean="0"/>
              <a:t>Unpredictable spot event traffic</a:t>
            </a:r>
          </a:p>
          <a:p>
            <a:r>
              <a:rPr lang="en-US" dirty="0" smtClean="0"/>
              <a:t>Static allocations of BW makes have’s and have not’s</a:t>
            </a:r>
          </a:p>
          <a:p>
            <a:r>
              <a:rPr lang="en-US" dirty="0" smtClean="0"/>
              <a:t>Better to have rate adaptive client-server</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baseline="0" dirty="0" smtClean="0">
                <a:latin typeface="Times-Roman"/>
              </a:rPr>
              <a:t>#4: I’m not going to hand over the keys to my network traffic engineering to my competitors.</a:t>
            </a:r>
            <a:endParaRPr lang="en-US" dirty="0"/>
          </a:p>
        </p:txBody>
      </p:sp>
      <p:sp>
        <p:nvSpPr>
          <p:cNvPr id="3" name="Content Placeholder 2"/>
          <p:cNvSpPr>
            <a:spLocks noGrp="1"/>
          </p:cNvSpPr>
          <p:nvPr>
            <p:ph idx="1"/>
          </p:nvPr>
        </p:nvSpPr>
        <p:spPr/>
        <p:txBody>
          <a:bodyPr/>
          <a:lstStyle/>
          <a:p>
            <a:r>
              <a:rPr lang="en-US" dirty="0" smtClean="0"/>
              <a:t>Most ignore </a:t>
            </a:r>
            <a:r>
              <a:rPr lang="en-US" dirty="0" err="1" smtClean="0"/>
              <a:t>MEDs</a:t>
            </a:r>
            <a:endParaRPr lang="en-US" dirty="0" smtClean="0"/>
          </a:p>
          <a:p>
            <a:r>
              <a:rPr lang="en-US" dirty="0" smtClean="0"/>
              <a:t>Visibility into my network</a:t>
            </a:r>
          </a:p>
          <a:p>
            <a:r>
              <a:rPr lang="en-US" dirty="0" smtClean="0"/>
              <a:t>Control over my network traffic</a:t>
            </a:r>
          </a:p>
          <a:p>
            <a:r>
              <a:rPr lang="en-US" dirty="0" smtClean="0"/>
              <a:t>Manipulations possible at my expense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baseline="0" dirty="0" smtClean="0">
                <a:latin typeface="Times-Roman"/>
              </a:rPr>
              <a:t>#5: Show me the business case that shows that $1 invested in </a:t>
            </a:r>
            <a:r>
              <a:rPr lang="en-US" b="1" baseline="0" dirty="0" err="1" smtClean="0">
                <a:latin typeface="Times-Roman"/>
              </a:rPr>
              <a:t>QoS</a:t>
            </a:r>
            <a:r>
              <a:rPr lang="en-US" b="1" baseline="0" dirty="0" smtClean="0">
                <a:latin typeface="Times-Roman"/>
              </a:rPr>
              <a:t> yields more than $1 in profit</a:t>
            </a:r>
            <a:endParaRPr lang="en-US" dirty="0"/>
          </a:p>
        </p:txBody>
      </p:sp>
      <p:sp>
        <p:nvSpPr>
          <p:cNvPr id="3" name="Content Placeholder 2"/>
          <p:cNvSpPr>
            <a:spLocks noGrp="1"/>
          </p:cNvSpPr>
          <p:nvPr>
            <p:ph idx="1"/>
          </p:nvPr>
        </p:nvSpPr>
        <p:spPr/>
        <p:txBody>
          <a:bodyPr/>
          <a:lstStyle/>
          <a:p>
            <a:r>
              <a:rPr lang="en-US" dirty="0" smtClean="0"/>
              <a:t>Industry needs a solid business case for it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baseline="0" dirty="0" smtClean="0">
                <a:latin typeface="Times-Roman"/>
              </a:rPr>
              <a:t>#6: </a:t>
            </a:r>
            <a:r>
              <a:rPr lang="en-US" b="1" baseline="0" dirty="0" err="1" smtClean="0">
                <a:latin typeface="Times-Roman"/>
              </a:rPr>
              <a:t>QoS</a:t>
            </a:r>
            <a:r>
              <a:rPr lang="en-US" b="1" baseline="0" dirty="0" smtClean="0">
                <a:latin typeface="Times-Roman"/>
              </a:rPr>
              <a:t> is Packet Prioritization is Anti-Net Neutrality</a:t>
            </a:r>
            <a:endParaRPr lang="en-US" dirty="0"/>
          </a:p>
        </p:txBody>
      </p:sp>
      <p:sp>
        <p:nvSpPr>
          <p:cNvPr id="3" name="Content Placeholder 2"/>
          <p:cNvSpPr>
            <a:spLocks noGrp="1"/>
          </p:cNvSpPr>
          <p:nvPr>
            <p:ph idx="1"/>
          </p:nvPr>
        </p:nvSpPr>
        <p:spPr/>
        <p:txBody>
          <a:bodyPr/>
          <a:lstStyle/>
          <a:p>
            <a:r>
              <a:rPr lang="en-US" dirty="0" smtClean="0"/>
              <a:t>Peace. Love.</a:t>
            </a:r>
          </a:p>
          <a:p>
            <a:r>
              <a:rPr lang="en-US" dirty="0" smtClean="0"/>
              <a:t>Best Effort - the way God intended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baseline="0" dirty="0" smtClean="0">
                <a:latin typeface="Times-Roman"/>
              </a:rPr>
              <a:t>Argument #7: Difficulty in agreeing on </a:t>
            </a:r>
            <a:r>
              <a:rPr lang="en-US" b="1" baseline="0" dirty="0" err="1" smtClean="0">
                <a:latin typeface="Times-Roman"/>
              </a:rPr>
              <a:t>QoS</a:t>
            </a:r>
            <a:r>
              <a:rPr lang="en-US" b="1" baseline="0" dirty="0" smtClean="0">
                <a:latin typeface="Times-Roman"/>
              </a:rPr>
              <a:t> specifics (</a:t>
            </a:r>
            <a:r>
              <a:rPr lang="en-US" b="1" baseline="0" dirty="0" err="1" smtClean="0">
                <a:latin typeface="Times-Roman"/>
              </a:rPr>
              <a:t>QoS</a:t>
            </a:r>
            <a:r>
              <a:rPr lang="en-US" b="1" baseline="0" dirty="0" smtClean="0">
                <a:latin typeface="Times-Roman"/>
              </a:rPr>
              <a:t> markings)</a:t>
            </a:r>
            <a:endParaRPr lang="en-US" dirty="0"/>
          </a:p>
        </p:txBody>
      </p:sp>
      <p:sp>
        <p:nvSpPr>
          <p:cNvPr id="3" name="Content Placeholder 2"/>
          <p:cNvSpPr>
            <a:spLocks noGrp="1"/>
          </p:cNvSpPr>
          <p:nvPr>
            <p:ph idx="1"/>
          </p:nvPr>
        </p:nvSpPr>
        <p:spPr/>
        <p:txBody>
          <a:bodyPr/>
          <a:lstStyle/>
          <a:p>
            <a:r>
              <a:rPr lang="en-US" dirty="0" smtClean="0"/>
              <a:t>Agreements and honoring markings</a:t>
            </a:r>
          </a:p>
          <a:p>
            <a:r>
              <a:rPr lang="en-US" dirty="0" smtClean="0"/>
              <a:t>Agreeing on handling associated with queuing disciplines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baseline="0" dirty="0" smtClean="0">
                <a:latin typeface="Times-Roman"/>
              </a:rPr>
              <a:t>Argument #8: Difficulty in developing trust models between competitors.</a:t>
            </a:r>
            <a:endParaRPr lang="en-US" dirty="0"/>
          </a:p>
        </p:txBody>
      </p:sp>
      <p:sp>
        <p:nvSpPr>
          <p:cNvPr id="3" name="Content Placeholder 2"/>
          <p:cNvSpPr>
            <a:spLocks noGrp="1"/>
          </p:cNvSpPr>
          <p:nvPr>
            <p:ph idx="1"/>
          </p:nvPr>
        </p:nvSpPr>
        <p:spPr/>
        <p:txBody>
          <a:bodyPr/>
          <a:lstStyle/>
          <a:p>
            <a:r>
              <a:rPr lang="en-US" dirty="0" smtClean="0"/>
              <a:t>‘Peering’ is an arms length distance, grudging interdependence</a:t>
            </a:r>
          </a:p>
          <a:p>
            <a:r>
              <a:rPr lang="en-US" dirty="0" smtClean="0"/>
              <a:t>This is peering with unpredictable $$ flow</a:t>
            </a:r>
          </a:p>
          <a:p>
            <a:r>
              <a:rPr lang="en-US" dirty="0" smtClean="0"/>
              <a:t>“</a:t>
            </a:r>
            <a:r>
              <a:rPr lang="en-US" baseline="0" dirty="0" smtClean="0">
                <a:latin typeface="Times-Roman"/>
              </a:rPr>
              <a:t>Show me a bi-directionally metered Internet peering service and I’ll show you a money machine that will make me money no matter what.”</a:t>
            </a:r>
            <a:endParaRPr lang="en-US" dirty="0" smtClean="0"/>
          </a:p>
          <a:p>
            <a:endParaRPr lang="en-US" dirty="0"/>
          </a:p>
        </p:txBody>
      </p:sp>
    </p:spTree>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majorFont>
      <a:minorFont>
        <a:latin typeface="Rockwell"/>
        <a:ea typeface=""/>
        <a:cs typeface=""/>
        <a:font script="Jpan" typeface="ＭＳ ゴシック"/>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19</TotalTime>
  <Words>1404</Words>
  <Application>Microsoft Macintosh PowerPoint</Application>
  <PresentationFormat>On-screen Show (4:3)</PresentationFormat>
  <Paragraphs>77</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Advantage</vt:lpstr>
      <vt:lpstr>Top 10 Reasons why inter-provider QoS hasn’t taken off</vt:lpstr>
      <vt:lpstr>#1: Bigger Pipes are easier, faster to implement, and less complex</vt:lpstr>
      <vt:lpstr>#2: Chicken and Egg Challenge</vt:lpstr>
      <vt:lpstr>#3: QoS doesn’t scale well</vt:lpstr>
      <vt:lpstr>#4: I’m not going to hand over the keys to my network traffic engineering to my competitors.</vt:lpstr>
      <vt:lpstr>#5: Show me the business case that shows that $1 invested in QoS yields more than $1 in profit</vt:lpstr>
      <vt:lpstr>#6: QoS is Packet Prioritization is Anti-Net Neutrality</vt:lpstr>
      <vt:lpstr>Argument #7: Difficulty in agreeing on QoS specifics (QoS markings)</vt:lpstr>
      <vt:lpstr>Argument #8: Difficulty in developing trust models between competitors.</vt:lpstr>
      <vt:lpstr>Argument #9: QoS is only relevant when congestion is encountered along the path.</vt:lpstr>
      <vt:lpstr>Argument #10: Paid Peering is working</vt:lpstr>
      <vt:lpstr>Summary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10 Reasons why inter-provider QoS hasn’t taken off</dc:title>
  <dc:creator>William B. Norton User</dc:creator>
  <cp:lastModifiedBy>Bill Norton</cp:lastModifiedBy>
  <cp:revision>3</cp:revision>
  <dcterms:created xsi:type="dcterms:W3CDTF">2010-05-18T19:54:26Z</dcterms:created>
  <dcterms:modified xsi:type="dcterms:W3CDTF">2011-02-08T19:52:29Z</dcterms:modified>
</cp:coreProperties>
</file>