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312" r:id="rId3"/>
    <p:sldId id="313" r:id="rId4"/>
    <p:sldId id="314" r:id="rId5"/>
    <p:sldId id="300" r:id="rId6"/>
    <p:sldId id="317" r:id="rId7"/>
    <p:sldId id="302" r:id="rId8"/>
    <p:sldId id="301" r:id="rId9"/>
    <p:sldId id="286" r:id="rId10"/>
    <p:sldId id="287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315" r:id="rId22"/>
    <p:sldId id="305" r:id="rId23"/>
    <p:sldId id="306" r:id="rId24"/>
    <p:sldId id="307" r:id="rId25"/>
    <p:sldId id="308" r:id="rId26"/>
    <p:sldId id="309" r:id="rId27"/>
    <p:sldId id="310" r:id="rId28"/>
    <p:sldId id="311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CECFF"/>
    <a:srgbClr val="33CCCC"/>
    <a:srgbClr val="006699"/>
    <a:srgbClr val="003366"/>
    <a:srgbClr val="CC3300"/>
    <a:srgbClr val="FFFF00"/>
    <a:srgbClr val="FF0066"/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 autoAdjust="0"/>
    <p:restoredTop sz="94660"/>
  </p:normalViewPr>
  <p:slideViewPr>
    <p:cSldViewPr>
      <p:cViewPr varScale="1">
        <p:scale>
          <a:sx n="159" d="100"/>
          <a:sy n="159" d="100"/>
        </p:scale>
        <p:origin x="-100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4.xml"/><Relationship Id="rId4" Type="http://schemas.openxmlformats.org/officeDocument/2006/relationships/slide" Target="slides/slide26.xml"/><Relationship Id="rId5" Type="http://schemas.openxmlformats.org/officeDocument/2006/relationships/slide" Target="slides/slide28.xml"/><Relationship Id="rId1" Type="http://schemas.openxmlformats.org/officeDocument/2006/relationships/slide" Target="slides/slide8.xml"/><Relationship Id="rId2" Type="http://schemas.openxmlformats.org/officeDocument/2006/relationships/slide" Target="slides/slide2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E4DAAF-F277-1C48-8965-267B63848F6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D65C14-474F-4043-A88C-FA040054EEEE}" type="slidenum">
              <a:rPr lang="en-US"/>
              <a:pPr/>
              <a:t>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E5B6B4-A21B-B440-BA91-5799C38F950E}" type="slidenum">
              <a:rPr lang="en-US"/>
              <a:pPr/>
              <a:t>3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6706AD-D0DB-0642-AB0F-9EAC27A3F592}" type="slidenum">
              <a:rPr lang="en-US"/>
              <a:pPr/>
              <a:t>4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8C2AF5-A593-6E4A-93CA-535DC277FB2B}" type="slidenum">
              <a:rPr lang="en-US"/>
              <a:pPr/>
              <a:t>6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754" tIns="45877" rIns="91754" bIns="45877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F07199-0620-5641-BFCA-8CA07016C419}" type="slidenum">
              <a:rPr lang="en-US"/>
              <a:pPr/>
              <a:t>8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8C216B-037A-A947-BE22-B3A298FE5988}" type="slidenum">
              <a:rPr lang="en-US"/>
              <a:pPr/>
              <a:t>11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F848F8-1CF7-5A40-BD60-9DD27C3F053F}" type="slidenum">
              <a:rPr lang="en-US"/>
              <a:pPr/>
              <a:t>12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B22391C-4847-624B-852B-013217A7F5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98EEBE6-ADD6-7C45-8F0A-0005521B4F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6747DED-8491-FB4D-8355-8169093ACB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68E4FFE-01A2-6847-BF6F-B2E07A6E8F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FC0531-AB51-2548-B9AD-DF87E44084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81DBC2-9EE6-5C4F-83F0-BD6A414D8B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C0EC018-823D-CE4B-B6DA-F3FDA9F098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E9360B2-A994-AE46-A4BA-7A574CD8ED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DA92E3A-8D17-6C4F-977A-7ECC1DFC56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876F2D-71F3-7442-AFFA-A91862D89B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5B5A704-AA91-E848-A7CE-C839840C36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17F70FC-440D-F744-BD97-DC95B39D2C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NULL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audio" Target="file://localhost/D/%5CMy%20Documents%5CEquinix%5CIndustryForums%5CGigabitPeeringForum%5CGPF%20IX%5CTV%20Theme%20-%20Family%20Feud.mp3" TargetMode="Externa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wmf"/><Relationship Id="rId3" Type="http://schemas.openxmlformats.org/officeDocument/2006/relationships/image" Target="../media/image6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The Peering Simulation Game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B. </a:t>
            </a:r>
            <a:r>
              <a:rPr lang="en-US" dirty="0" smtClean="0"/>
              <a:t>Norton</a:t>
            </a:r>
            <a:endParaRPr lang="en-US" dirty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6035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5562600"/>
            <a:ext cx="26749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1600"/>
              <a:t>11-12 August 2010</a:t>
            </a:r>
            <a:br>
              <a:rPr lang="en-US" sz="1600"/>
            </a:br>
            <a:r>
              <a:rPr lang="en-US" sz="1600"/>
              <a:t>Nairobi, Kenya</a:t>
            </a:r>
            <a:br>
              <a:rPr lang="en-US" sz="1600"/>
            </a:br>
            <a:r>
              <a:rPr lang="en-US" sz="1600"/>
              <a:t>Sarova Panafric Hotel Nairobi</a:t>
            </a:r>
          </a:p>
        </p:txBody>
      </p:sp>
      <p:pic>
        <p:nvPicPr>
          <p:cNvPr id="6" name="Picture 5" descr="DrPSmall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5800" y="6335713"/>
            <a:ext cx="7318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owerPointFooter.png" descr="/Applications/MAMP/htdocs/peering/img/PowerPointFooter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0" y="6415088"/>
            <a:ext cx="9144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6200" y="6477000"/>
            <a:ext cx="7696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1400" b="1"/>
              <a:t>African Peering and Interconnection Forum: Unlocking Africa’s Regional Interconnection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 Helpers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r>
              <a:rPr lang="en-US"/>
              <a:t>Transit Provider X: </a:t>
            </a:r>
          </a:p>
          <a:p>
            <a:r>
              <a:rPr lang="en-US"/>
              <a:t>Transit Provider Y: </a:t>
            </a:r>
          </a:p>
          <a:p>
            <a:r>
              <a:rPr lang="en-US"/>
              <a:t>Exchange Point Operator: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 descr="10%"/>
          <p:cNvSpPr>
            <a:spLocks noChangeArrowheads="1"/>
          </p:cNvSpPr>
          <p:nvPr/>
        </p:nvSpPr>
        <p:spPr bwMode="auto">
          <a:xfrm>
            <a:off x="0" y="3429000"/>
            <a:ext cx="9144000" cy="3200400"/>
          </a:xfrm>
          <a:prstGeom prst="rect">
            <a:avLst/>
          </a:prstGeom>
          <a:pattFill prst="pct10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7411" name="Rectangle 3" descr="Small grid"/>
          <p:cNvSpPr>
            <a:spLocks noChangeArrowheads="1"/>
          </p:cNvSpPr>
          <p:nvPr/>
        </p:nvSpPr>
        <p:spPr bwMode="auto">
          <a:xfrm>
            <a:off x="0" y="0"/>
            <a:ext cx="9144000" cy="3200400"/>
          </a:xfrm>
          <a:prstGeom prst="rect">
            <a:avLst/>
          </a:prstGeom>
          <a:pattFill prst="smGrid">
            <a:fgClr>
              <a:srgbClr val="FF99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838200" y="685800"/>
            <a:ext cx="7543800" cy="5334000"/>
            <a:chOff x="528" y="432"/>
            <a:chExt cx="4752" cy="3360"/>
          </a:xfrm>
        </p:grpSpPr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528" y="432"/>
              <a:ext cx="4752" cy="3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4" name="Line 6"/>
            <p:cNvSpPr>
              <a:spLocks noChangeShapeType="1"/>
            </p:cNvSpPr>
            <p:nvPr/>
          </p:nvSpPr>
          <p:spPr bwMode="auto">
            <a:xfrm>
              <a:off x="528" y="76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5" name="Line 7"/>
            <p:cNvSpPr>
              <a:spLocks noChangeShapeType="1"/>
            </p:cNvSpPr>
            <p:nvPr/>
          </p:nvSpPr>
          <p:spPr bwMode="auto">
            <a:xfrm>
              <a:off x="528" y="110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6" name="Line 8"/>
            <p:cNvSpPr>
              <a:spLocks noChangeShapeType="1"/>
            </p:cNvSpPr>
            <p:nvPr/>
          </p:nvSpPr>
          <p:spPr bwMode="auto">
            <a:xfrm>
              <a:off x="528" y="144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>
              <a:off x="528" y="177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8" name="Line 10"/>
            <p:cNvSpPr>
              <a:spLocks noChangeShapeType="1"/>
            </p:cNvSpPr>
            <p:nvPr/>
          </p:nvSpPr>
          <p:spPr bwMode="auto">
            <a:xfrm>
              <a:off x="528" y="2112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>
              <a:off x="528" y="244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0" name="Line 12"/>
            <p:cNvSpPr>
              <a:spLocks noChangeShapeType="1"/>
            </p:cNvSpPr>
            <p:nvPr/>
          </p:nvSpPr>
          <p:spPr bwMode="auto">
            <a:xfrm>
              <a:off x="528" y="278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1" name="Line 13"/>
            <p:cNvSpPr>
              <a:spLocks noChangeShapeType="1"/>
            </p:cNvSpPr>
            <p:nvPr/>
          </p:nvSpPr>
          <p:spPr bwMode="auto">
            <a:xfrm>
              <a:off x="528" y="312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528" y="345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>
              <a:off x="96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4" name="Line 16"/>
            <p:cNvSpPr>
              <a:spLocks noChangeShapeType="1"/>
            </p:cNvSpPr>
            <p:nvPr/>
          </p:nvSpPr>
          <p:spPr bwMode="auto">
            <a:xfrm>
              <a:off x="139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5" name="Line 17"/>
            <p:cNvSpPr>
              <a:spLocks noChangeShapeType="1"/>
            </p:cNvSpPr>
            <p:nvPr/>
          </p:nvSpPr>
          <p:spPr bwMode="auto">
            <a:xfrm>
              <a:off x="182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>
              <a:off x="225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7" name="Line 19"/>
            <p:cNvSpPr>
              <a:spLocks noChangeShapeType="1"/>
            </p:cNvSpPr>
            <p:nvPr/>
          </p:nvSpPr>
          <p:spPr bwMode="auto">
            <a:xfrm>
              <a:off x="268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8" name="Line 20"/>
            <p:cNvSpPr>
              <a:spLocks noChangeShapeType="1"/>
            </p:cNvSpPr>
            <p:nvPr/>
          </p:nvSpPr>
          <p:spPr bwMode="auto">
            <a:xfrm>
              <a:off x="312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9" name="Line 21"/>
            <p:cNvSpPr>
              <a:spLocks noChangeShapeType="1"/>
            </p:cNvSpPr>
            <p:nvPr/>
          </p:nvSpPr>
          <p:spPr bwMode="auto">
            <a:xfrm>
              <a:off x="355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30" name="Line 22"/>
            <p:cNvSpPr>
              <a:spLocks noChangeShapeType="1"/>
            </p:cNvSpPr>
            <p:nvPr/>
          </p:nvSpPr>
          <p:spPr bwMode="auto">
            <a:xfrm>
              <a:off x="398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31" name="Line 23"/>
            <p:cNvSpPr>
              <a:spLocks noChangeShapeType="1"/>
            </p:cNvSpPr>
            <p:nvPr/>
          </p:nvSpPr>
          <p:spPr bwMode="auto">
            <a:xfrm>
              <a:off x="441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32" name="Line 24"/>
            <p:cNvSpPr>
              <a:spLocks noChangeShapeType="1"/>
            </p:cNvSpPr>
            <p:nvPr/>
          </p:nvSpPr>
          <p:spPr bwMode="auto">
            <a:xfrm>
              <a:off x="484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33" name="Line 25"/>
            <p:cNvSpPr>
              <a:spLocks noChangeShapeType="1"/>
            </p:cNvSpPr>
            <p:nvPr/>
          </p:nvSpPr>
          <p:spPr bwMode="auto">
            <a:xfrm>
              <a:off x="528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34" name="Text Box 26"/>
            <p:cNvSpPr txBox="1">
              <a:spLocks noChangeArrowheads="1"/>
            </p:cNvSpPr>
            <p:nvPr/>
          </p:nvSpPr>
          <p:spPr bwMode="auto">
            <a:xfrm>
              <a:off x="624" y="48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17435" name="Text Box 27"/>
            <p:cNvSpPr txBox="1">
              <a:spLocks noChangeArrowheads="1"/>
            </p:cNvSpPr>
            <p:nvPr/>
          </p:nvSpPr>
          <p:spPr bwMode="auto">
            <a:xfrm>
              <a:off x="624" y="3504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>
              <a:off x="4944" y="48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17437" name="Text Box 29"/>
            <p:cNvSpPr txBox="1">
              <a:spLocks noChangeArrowheads="1"/>
            </p:cNvSpPr>
            <p:nvPr/>
          </p:nvSpPr>
          <p:spPr bwMode="auto">
            <a:xfrm>
              <a:off x="4944" y="350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60325" y="412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X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60325" y="60610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Y</a:t>
            </a:r>
          </a:p>
        </p:txBody>
      </p:sp>
      <p:sp>
        <p:nvSpPr>
          <p:cNvPr id="17440" name="AutoShape 32"/>
          <p:cNvSpPr>
            <a:spLocks noChangeArrowheads="1"/>
          </p:cNvSpPr>
          <p:nvPr/>
        </p:nvSpPr>
        <p:spPr bwMode="auto">
          <a:xfrm>
            <a:off x="12192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IXW</a:t>
            </a:r>
          </a:p>
        </p:txBody>
      </p:sp>
      <p:sp>
        <p:nvSpPr>
          <p:cNvPr id="17441" name="AutoShape 33"/>
          <p:cNvSpPr>
            <a:spLocks noChangeArrowheads="1"/>
          </p:cNvSpPr>
          <p:nvPr/>
        </p:nvSpPr>
        <p:spPr bwMode="auto">
          <a:xfrm>
            <a:off x="73914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IXE</a:t>
            </a:r>
          </a:p>
        </p:txBody>
      </p:sp>
      <p:sp>
        <p:nvSpPr>
          <p:cNvPr id="17442" name="AutoShape 34"/>
          <p:cNvSpPr>
            <a:spLocks noChangeArrowheads="1"/>
          </p:cNvSpPr>
          <p:nvPr/>
        </p:nvSpPr>
        <p:spPr bwMode="auto">
          <a:xfrm>
            <a:off x="3962400" y="9144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IXN</a:t>
            </a:r>
          </a:p>
        </p:txBody>
      </p:sp>
      <p:sp>
        <p:nvSpPr>
          <p:cNvPr id="17443" name="AutoShape 35"/>
          <p:cNvSpPr>
            <a:spLocks noChangeArrowheads="1"/>
          </p:cNvSpPr>
          <p:nvPr/>
        </p:nvSpPr>
        <p:spPr bwMode="auto">
          <a:xfrm>
            <a:off x="4648200" y="51816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IXS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914400" y="3505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7924800" y="3429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79248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8382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7448" name="Rectangle 40"/>
          <p:cNvSpPr>
            <a:spLocks noChangeArrowheads="1"/>
          </p:cNvSpPr>
          <p:nvPr/>
        </p:nvSpPr>
        <p:spPr bwMode="auto">
          <a:xfrm>
            <a:off x="7620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9" name="Rectangle 41"/>
          <p:cNvSpPr>
            <a:spLocks noChangeArrowheads="1"/>
          </p:cNvSpPr>
          <p:nvPr/>
        </p:nvSpPr>
        <p:spPr bwMode="auto">
          <a:xfrm>
            <a:off x="762000" y="3505200"/>
            <a:ext cx="762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7924800" y="3429000"/>
            <a:ext cx="6096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51" name="Rectangle 43"/>
          <p:cNvSpPr>
            <a:spLocks noChangeArrowheads="1"/>
          </p:cNvSpPr>
          <p:nvPr/>
        </p:nvSpPr>
        <p:spPr bwMode="auto">
          <a:xfrm>
            <a:off x="78486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52" name="Rectangle 44"/>
          <p:cNvSpPr>
            <a:spLocks noGrp="1" noChangeArrowheads="1"/>
          </p:cNvSpPr>
          <p:nvPr>
            <p:ph type="title"/>
          </p:nvPr>
        </p:nvSpPr>
        <p:spPr>
          <a:xfrm>
            <a:off x="2590800" y="0"/>
            <a:ext cx="5105400" cy="838200"/>
          </a:xfrm>
        </p:spPr>
        <p:txBody>
          <a:bodyPr/>
          <a:lstStyle/>
          <a:p>
            <a:r>
              <a:rPr lang="en-US"/>
              <a:t>The Peering Game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14400"/>
            <a:ext cx="9144000" cy="594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86800" cy="1143000"/>
          </a:xfrm>
        </p:spPr>
        <p:txBody>
          <a:bodyPr/>
          <a:lstStyle/>
          <a:p>
            <a:r>
              <a:rPr lang="en-US"/>
              <a:t>3 Rules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10600" cy="3546475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2800"/>
              <a:t>Goal: </a:t>
            </a:r>
            <a:r>
              <a:rPr lang="en-US" sz="2800" b="1"/>
              <a:t>Maximize bank holdings.</a:t>
            </a:r>
            <a:r>
              <a:rPr lang="en-US" sz="2800"/>
              <a:t> Make money by acquiring customers and reduce transit costs by peering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2800"/>
              <a:t>Play: Roll the dice and expand your network by selecting that many adjacent “squares” of customers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chemeClr val="bg1"/>
                </a:solidFill>
              </a:rPr>
              <a:t>Gain transit revenue of $2000</a:t>
            </a:r>
            <a:r>
              <a:rPr lang="en-US" sz="2800"/>
              <a:t> for each customer square you own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chemeClr val="bg1"/>
                </a:solidFill>
              </a:rPr>
              <a:t>Pay transit fees of $1000</a:t>
            </a:r>
            <a:r>
              <a:rPr lang="en-US" sz="2800"/>
              <a:t> for each square of traffic that </a:t>
            </a:r>
            <a:r>
              <a:rPr lang="en-US" sz="2800" b="1"/>
              <a:t>other</a:t>
            </a:r>
            <a:r>
              <a:rPr lang="en-US" sz="2800"/>
              <a:t> ISPs own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800"/>
              <a:t>3.  If at Exchange Point, two ISPs can </a:t>
            </a:r>
            <a:r>
              <a:rPr lang="en-US" sz="2800" b="1"/>
              <a:t>negotiate peering</a:t>
            </a:r>
            <a:r>
              <a:rPr lang="en-US" sz="2800"/>
              <a:t>: </a:t>
            </a:r>
          </a:p>
          <a:p>
            <a:pPr marL="914400" lvl="1" indent="-515938">
              <a:lnSpc>
                <a:spcPct val="90000"/>
              </a:lnSpc>
            </a:pPr>
            <a:r>
              <a:rPr lang="en-US" sz="2400"/>
              <a:t>$2000 recurring cost and loss of 2 turns, ISPs negotiates who covers the costs of peering</a:t>
            </a:r>
          </a:p>
          <a:p>
            <a:pPr marL="914400" lvl="1" indent="-515938">
              <a:lnSpc>
                <a:spcPct val="90000"/>
              </a:lnSpc>
            </a:pPr>
            <a:r>
              <a:rPr lang="en-US" sz="2400"/>
              <a:t>Peering ISPs do not have to pay transit for each others squares starting the next turn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7467600" y="6400800"/>
            <a:ext cx="1196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Quick round…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 descr="10%"/>
          <p:cNvSpPr>
            <a:spLocks noChangeArrowheads="1"/>
          </p:cNvSpPr>
          <p:nvPr/>
        </p:nvSpPr>
        <p:spPr bwMode="auto">
          <a:xfrm>
            <a:off x="0" y="3429000"/>
            <a:ext cx="9144000" cy="3200400"/>
          </a:xfrm>
          <a:prstGeom prst="rect">
            <a:avLst/>
          </a:prstGeom>
          <a:pattFill prst="pct10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22531" name="Rectangle 3" descr="Small grid"/>
          <p:cNvSpPr>
            <a:spLocks noChangeArrowheads="1"/>
          </p:cNvSpPr>
          <p:nvPr/>
        </p:nvSpPr>
        <p:spPr bwMode="auto">
          <a:xfrm>
            <a:off x="0" y="0"/>
            <a:ext cx="9144000" cy="3200400"/>
          </a:xfrm>
          <a:prstGeom prst="rect">
            <a:avLst/>
          </a:prstGeom>
          <a:pattFill prst="smGrid">
            <a:fgClr>
              <a:srgbClr val="FF99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838200" y="685800"/>
            <a:ext cx="7543800" cy="5334000"/>
            <a:chOff x="528" y="432"/>
            <a:chExt cx="4752" cy="3360"/>
          </a:xfrm>
        </p:grpSpPr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528" y="432"/>
              <a:ext cx="4752" cy="3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4" name="Line 6"/>
            <p:cNvSpPr>
              <a:spLocks noChangeShapeType="1"/>
            </p:cNvSpPr>
            <p:nvPr/>
          </p:nvSpPr>
          <p:spPr bwMode="auto">
            <a:xfrm>
              <a:off x="528" y="76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5" name="Line 7"/>
            <p:cNvSpPr>
              <a:spLocks noChangeShapeType="1"/>
            </p:cNvSpPr>
            <p:nvPr/>
          </p:nvSpPr>
          <p:spPr bwMode="auto">
            <a:xfrm>
              <a:off x="528" y="110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>
              <a:off x="528" y="144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>
              <a:off x="528" y="177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>
              <a:off x="528" y="2112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9" name="Line 11"/>
            <p:cNvSpPr>
              <a:spLocks noChangeShapeType="1"/>
            </p:cNvSpPr>
            <p:nvPr/>
          </p:nvSpPr>
          <p:spPr bwMode="auto">
            <a:xfrm>
              <a:off x="528" y="244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0" name="Line 12"/>
            <p:cNvSpPr>
              <a:spLocks noChangeShapeType="1"/>
            </p:cNvSpPr>
            <p:nvPr/>
          </p:nvSpPr>
          <p:spPr bwMode="auto">
            <a:xfrm>
              <a:off x="528" y="278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>
              <a:off x="528" y="312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2" name="Line 14"/>
            <p:cNvSpPr>
              <a:spLocks noChangeShapeType="1"/>
            </p:cNvSpPr>
            <p:nvPr/>
          </p:nvSpPr>
          <p:spPr bwMode="auto">
            <a:xfrm>
              <a:off x="528" y="345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3" name="Line 15"/>
            <p:cNvSpPr>
              <a:spLocks noChangeShapeType="1"/>
            </p:cNvSpPr>
            <p:nvPr/>
          </p:nvSpPr>
          <p:spPr bwMode="auto">
            <a:xfrm>
              <a:off x="96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4" name="Line 16"/>
            <p:cNvSpPr>
              <a:spLocks noChangeShapeType="1"/>
            </p:cNvSpPr>
            <p:nvPr/>
          </p:nvSpPr>
          <p:spPr bwMode="auto">
            <a:xfrm>
              <a:off x="139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5" name="Line 17"/>
            <p:cNvSpPr>
              <a:spLocks noChangeShapeType="1"/>
            </p:cNvSpPr>
            <p:nvPr/>
          </p:nvSpPr>
          <p:spPr bwMode="auto">
            <a:xfrm>
              <a:off x="182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6" name="Line 18"/>
            <p:cNvSpPr>
              <a:spLocks noChangeShapeType="1"/>
            </p:cNvSpPr>
            <p:nvPr/>
          </p:nvSpPr>
          <p:spPr bwMode="auto">
            <a:xfrm>
              <a:off x="225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7" name="Line 19"/>
            <p:cNvSpPr>
              <a:spLocks noChangeShapeType="1"/>
            </p:cNvSpPr>
            <p:nvPr/>
          </p:nvSpPr>
          <p:spPr bwMode="auto">
            <a:xfrm>
              <a:off x="268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8" name="Line 20"/>
            <p:cNvSpPr>
              <a:spLocks noChangeShapeType="1"/>
            </p:cNvSpPr>
            <p:nvPr/>
          </p:nvSpPr>
          <p:spPr bwMode="auto">
            <a:xfrm>
              <a:off x="312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9" name="Line 21"/>
            <p:cNvSpPr>
              <a:spLocks noChangeShapeType="1"/>
            </p:cNvSpPr>
            <p:nvPr/>
          </p:nvSpPr>
          <p:spPr bwMode="auto">
            <a:xfrm>
              <a:off x="355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0" name="Line 22"/>
            <p:cNvSpPr>
              <a:spLocks noChangeShapeType="1"/>
            </p:cNvSpPr>
            <p:nvPr/>
          </p:nvSpPr>
          <p:spPr bwMode="auto">
            <a:xfrm>
              <a:off x="398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1" name="Line 23"/>
            <p:cNvSpPr>
              <a:spLocks noChangeShapeType="1"/>
            </p:cNvSpPr>
            <p:nvPr/>
          </p:nvSpPr>
          <p:spPr bwMode="auto">
            <a:xfrm>
              <a:off x="441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2" name="Line 24"/>
            <p:cNvSpPr>
              <a:spLocks noChangeShapeType="1"/>
            </p:cNvSpPr>
            <p:nvPr/>
          </p:nvSpPr>
          <p:spPr bwMode="auto">
            <a:xfrm>
              <a:off x="484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3" name="Line 25"/>
            <p:cNvSpPr>
              <a:spLocks noChangeShapeType="1"/>
            </p:cNvSpPr>
            <p:nvPr/>
          </p:nvSpPr>
          <p:spPr bwMode="auto">
            <a:xfrm>
              <a:off x="528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4" name="Text Box 26"/>
            <p:cNvSpPr txBox="1">
              <a:spLocks noChangeArrowheads="1"/>
            </p:cNvSpPr>
            <p:nvPr/>
          </p:nvSpPr>
          <p:spPr bwMode="auto">
            <a:xfrm>
              <a:off x="624" y="48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2555" name="Text Box 27"/>
            <p:cNvSpPr txBox="1">
              <a:spLocks noChangeArrowheads="1"/>
            </p:cNvSpPr>
            <p:nvPr/>
          </p:nvSpPr>
          <p:spPr bwMode="auto">
            <a:xfrm>
              <a:off x="624" y="3504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22556" name="Text Box 28"/>
            <p:cNvSpPr txBox="1">
              <a:spLocks noChangeArrowheads="1"/>
            </p:cNvSpPr>
            <p:nvPr/>
          </p:nvSpPr>
          <p:spPr bwMode="auto">
            <a:xfrm>
              <a:off x="4944" y="48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2557" name="Text Box 29"/>
            <p:cNvSpPr txBox="1">
              <a:spLocks noChangeArrowheads="1"/>
            </p:cNvSpPr>
            <p:nvPr/>
          </p:nvSpPr>
          <p:spPr bwMode="auto">
            <a:xfrm>
              <a:off x="4944" y="350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60325" y="412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X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60325" y="60610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Y</a:t>
            </a:r>
          </a:p>
        </p:txBody>
      </p:sp>
      <p:sp>
        <p:nvSpPr>
          <p:cNvPr id="22560" name="AutoShape 32"/>
          <p:cNvSpPr>
            <a:spLocks noChangeArrowheads="1"/>
          </p:cNvSpPr>
          <p:nvPr/>
        </p:nvSpPr>
        <p:spPr bwMode="auto">
          <a:xfrm>
            <a:off x="12192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IXW</a:t>
            </a:r>
          </a:p>
        </p:txBody>
      </p:sp>
      <p:sp>
        <p:nvSpPr>
          <p:cNvPr id="22561" name="AutoShape 33"/>
          <p:cNvSpPr>
            <a:spLocks noChangeArrowheads="1"/>
          </p:cNvSpPr>
          <p:nvPr/>
        </p:nvSpPr>
        <p:spPr bwMode="auto">
          <a:xfrm>
            <a:off x="73914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IXE</a:t>
            </a:r>
          </a:p>
        </p:txBody>
      </p:sp>
      <p:sp>
        <p:nvSpPr>
          <p:cNvPr id="22562" name="AutoShape 34"/>
          <p:cNvSpPr>
            <a:spLocks noChangeArrowheads="1"/>
          </p:cNvSpPr>
          <p:nvPr/>
        </p:nvSpPr>
        <p:spPr bwMode="auto">
          <a:xfrm>
            <a:off x="3962400" y="9144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IXN</a:t>
            </a:r>
          </a:p>
        </p:txBody>
      </p:sp>
      <p:sp>
        <p:nvSpPr>
          <p:cNvPr id="22563" name="AutoShape 35"/>
          <p:cNvSpPr>
            <a:spLocks noChangeArrowheads="1"/>
          </p:cNvSpPr>
          <p:nvPr/>
        </p:nvSpPr>
        <p:spPr bwMode="auto">
          <a:xfrm>
            <a:off x="4648200" y="51816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IXS</a:t>
            </a:r>
          </a:p>
        </p:txBody>
      </p:sp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914400" y="3505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7924800" y="3429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2566" name="Text Box 38"/>
          <p:cNvSpPr txBox="1">
            <a:spLocks noChangeArrowheads="1"/>
          </p:cNvSpPr>
          <p:nvPr/>
        </p:nvSpPr>
        <p:spPr bwMode="auto">
          <a:xfrm>
            <a:off x="79248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8382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2568" name="Rectangle 40"/>
          <p:cNvSpPr>
            <a:spLocks noChangeArrowheads="1"/>
          </p:cNvSpPr>
          <p:nvPr/>
        </p:nvSpPr>
        <p:spPr bwMode="auto">
          <a:xfrm>
            <a:off x="7620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69" name="Rectangle 41"/>
          <p:cNvSpPr>
            <a:spLocks noChangeArrowheads="1"/>
          </p:cNvSpPr>
          <p:nvPr/>
        </p:nvSpPr>
        <p:spPr bwMode="auto">
          <a:xfrm>
            <a:off x="762000" y="3505200"/>
            <a:ext cx="762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70" name="Rectangle 42"/>
          <p:cNvSpPr>
            <a:spLocks noChangeArrowheads="1"/>
          </p:cNvSpPr>
          <p:nvPr/>
        </p:nvSpPr>
        <p:spPr bwMode="auto">
          <a:xfrm>
            <a:off x="7924800" y="3429000"/>
            <a:ext cx="6096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71" name="Rectangle 43"/>
          <p:cNvSpPr>
            <a:spLocks noChangeArrowheads="1"/>
          </p:cNvSpPr>
          <p:nvPr/>
        </p:nvSpPr>
        <p:spPr bwMode="auto">
          <a:xfrm>
            <a:off x="78486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72" name="Text Box 44"/>
          <p:cNvSpPr txBox="1">
            <a:spLocks noChangeArrowheads="1"/>
          </p:cNvSpPr>
          <p:nvPr/>
        </p:nvSpPr>
        <p:spPr bwMode="auto">
          <a:xfrm>
            <a:off x="16764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2573" name="Text Box 45"/>
          <p:cNvSpPr txBox="1">
            <a:spLocks noChangeArrowheads="1"/>
          </p:cNvSpPr>
          <p:nvPr/>
        </p:nvSpPr>
        <p:spPr bwMode="auto">
          <a:xfrm>
            <a:off x="2286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2574" name="Text Box 46"/>
          <p:cNvSpPr txBox="1">
            <a:spLocks noChangeArrowheads="1"/>
          </p:cNvSpPr>
          <p:nvPr/>
        </p:nvSpPr>
        <p:spPr bwMode="auto">
          <a:xfrm>
            <a:off x="3048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2575" name="Text Box 47"/>
          <p:cNvSpPr txBox="1">
            <a:spLocks noChangeArrowheads="1"/>
          </p:cNvSpPr>
          <p:nvPr/>
        </p:nvSpPr>
        <p:spPr bwMode="auto">
          <a:xfrm>
            <a:off x="36576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990600" y="1295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2577" name="Rectangle 49"/>
          <p:cNvSpPr>
            <a:spLocks noChangeArrowheads="1"/>
          </p:cNvSpPr>
          <p:nvPr/>
        </p:nvSpPr>
        <p:spPr bwMode="auto">
          <a:xfrm>
            <a:off x="2743200" y="19050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 rolls 5, </a:t>
            </a:r>
          </a:p>
          <a:p>
            <a:pPr algn="ctr"/>
            <a:r>
              <a:rPr lang="en-US" sz="2000" b="1"/>
              <a:t>Wants to peer w/B – moves to IXN</a:t>
            </a:r>
          </a:p>
          <a:p>
            <a:pPr algn="ctr"/>
            <a:r>
              <a:rPr lang="en-US" sz="1800"/>
              <a:t>Receives revenue on 6 squares (6*$2000)</a:t>
            </a:r>
          </a:p>
          <a:p>
            <a:pPr algn="ctr"/>
            <a:r>
              <a:rPr lang="en-US" sz="1800" u="sng"/>
              <a:t>Pays Transit on others squares (3*$1000)</a:t>
            </a:r>
            <a:r>
              <a:rPr lang="en-US" sz="1800"/>
              <a:t> </a:t>
            </a:r>
          </a:p>
          <a:p>
            <a:pPr algn="ctr"/>
            <a:r>
              <a:rPr lang="en-US" sz="1800"/>
              <a:t>$12,000 - $3,000 = $9,000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10%"/>
          <p:cNvSpPr>
            <a:spLocks noChangeArrowheads="1"/>
          </p:cNvSpPr>
          <p:nvPr/>
        </p:nvSpPr>
        <p:spPr bwMode="auto">
          <a:xfrm>
            <a:off x="0" y="3429000"/>
            <a:ext cx="9144000" cy="3200400"/>
          </a:xfrm>
          <a:prstGeom prst="rect">
            <a:avLst/>
          </a:prstGeom>
          <a:pattFill prst="pct10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23555" name="Rectangle 3" descr="Small grid"/>
          <p:cNvSpPr>
            <a:spLocks noChangeArrowheads="1"/>
          </p:cNvSpPr>
          <p:nvPr/>
        </p:nvSpPr>
        <p:spPr bwMode="auto">
          <a:xfrm>
            <a:off x="0" y="0"/>
            <a:ext cx="9144000" cy="3200400"/>
          </a:xfrm>
          <a:prstGeom prst="rect">
            <a:avLst/>
          </a:prstGeom>
          <a:pattFill prst="smGrid">
            <a:fgClr>
              <a:srgbClr val="FF99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838200" y="685800"/>
            <a:ext cx="7543800" cy="5334000"/>
            <a:chOff x="528" y="432"/>
            <a:chExt cx="4752" cy="3360"/>
          </a:xfrm>
        </p:grpSpPr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528" y="432"/>
              <a:ext cx="4752" cy="3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>
              <a:off x="528" y="76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528" y="110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528" y="144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528" y="177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528" y="2112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>
              <a:off x="528" y="244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>
              <a:off x="528" y="278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>
              <a:off x="528" y="312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528" y="345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96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8" name="Line 16"/>
            <p:cNvSpPr>
              <a:spLocks noChangeShapeType="1"/>
            </p:cNvSpPr>
            <p:nvPr/>
          </p:nvSpPr>
          <p:spPr bwMode="auto">
            <a:xfrm>
              <a:off x="139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>
              <a:off x="182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>
              <a:off x="225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>
              <a:off x="268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2" name="Line 20"/>
            <p:cNvSpPr>
              <a:spLocks noChangeShapeType="1"/>
            </p:cNvSpPr>
            <p:nvPr/>
          </p:nvSpPr>
          <p:spPr bwMode="auto">
            <a:xfrm>
              <a:off x="312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3" name="Line 21"/>
            <p:cNvSpPr>
              <a:spLocks noChangeShapeType="1"/>
            </p:cNvSpPr>
            <p:nvPr/>
          </p:nvSpPr>
          <p:spPr bwMode="auto">
            <a:xfrm>
              <a:off x="355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4" name="Line 22"/>
            <p:cNvSpPr>
              <a:spLocks noChangeShapeType="1"/>
            </p:cNvSpPr>
            <p:nvPr/>
          </p:nvSpPr>
          <p:spPr bwMode="auto">
            <a:xfrm>
              <a:off x="398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5" name="Line 23"/>
            <p:cNvSpPr>
              <a:spLocks noChangeShapeType="1"/>
            </p:cNvSpPr>
            <p:nvPr/>
          </p:nvSpPr>
          <p:spPr bwMode="auto">
            <a:xfrm>
              <a:off x="441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6" name="Line 24"/>
            <p:cNvSpPr>
              <a:spLocks noChangeShapeType="1"/>
            </p:cNvSpPr>
            <p:nvPr/>
          </p:nvSpPr>
          <p:spPr bwMode="auto">
            <a:xfrm>
              <a:off x="484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7" name="Line 25"/>
            <p:cNvSpPr>
              <a:spLocks noChangeShapeType="1"/>
            </p:cNvSpPr>
            <p:nvPr/>
          </p:nvSpPr>
          <p:spPr bwMode="auto">
            <a:xfrm>
              <a:off x="528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8" name="Text Box 26"/>
            <p:cNvSpPr txBox="1">
              <a:spLocks noChangeArrowheads="1"/>
            </p:cNvSpPr>
            <p:nvPr/>
          </p:nvSpPr>
          <p:spPr bwMode="auto">
            <a:xfrm>
              <a:off x="624" y="48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3579" name="Text Box 27"/>
            <p:cNvSpPr txBox="1">
              <a:spLocks noChangeArrowheads="1"/>
            </p:cNvSpPr>
            <p:nvPr/>
          </p:nvSpPr>
          <p:spPr bwMode="auto">
            <a:xfrm>
              <a:off x="624" y="3504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23580" name="Text Box 28"/>
            <p:cNvSpPr txBox="1">
              <a:spLocks noChangeArrowheads="1"/>
            </p:cNvSpPr>
            <p:nvPr/>
          </p:nvSpPr>
          <p:spPr bwMode="auto">
            <a:xfrm>
              <a:off x="4944" y="48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3581" name="Text Box 29"/>
            <p:cNvSpPr txBox="1">
              <a:spLocks noChangeArrowheads="1"/>
            </p:cNvSpPr>
            <p:nvPr/>
          </p:nvSpPr>
          <p:spPr bwMode="auto">
            <a:xfrm>
              <a:off x="4944" y="350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60325" y="412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X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60325" y="60610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Y</a:t>
            </a:r>
          </a:p>
        </p:txBody>
      </p:sp>
      <p:sp>
        <p:nvSpPr>
          <p:cNvPr id="23584" name="AutoShape 32"/>
          <p:cNvSpPr>
            <a:spLocks noChangeArrowheads="1"/>
          </p:cNvSpPr>
          <p:nvPr/>
        </p:nvSpPr>
        <p:spPr bwMode="auto">
          <a:xfrm>
            <a:off x="12192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IXW</a:t>
            </a:r>
          </a:p>
        </p:txBody>
      </p:sp>
      <p:sp>
        <p:nvSpPr>
          <p:cNvPr id="23585" name="AutoShape 33"/>
          <p:cNvSpPr>
            <a:spLocks noChangeArrowheads="1"/>
          </p:cNvSpPr>
          <p:nvPr/>
        </p:nvSpPr>
        <p:spPr bwMode="auto">
          <a:xfrm>
            <a:off x="73914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IXE</a:t>
            </a:r>
          </a:p>
        </p:txBody>
      </p:sp>
      <p:sp>
        <p:nvSpPr>
          <p:cNvPr id="23586" name="AutoShape 34"/>
          <p:cNvSpPr>
            <a:spLocks noChangeArrowheads="1"/>
          </p:cNvSpPr>
          <p:nvPr/>
        </p:nvSpPr>
        <p:spPr bwMode="auto">
          <a:xfrm>
            <a:off x="3962400" y="9144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IXN</a:t>
            </a:r>
          </a:p>
        </p:txBody>
      </p:sp>
      <p:sp>
        <p:nvSpPr>
          <p:cNvPr id="23587" name="AutoShape 35"/>
          <p:cNvSpPr>
            <a:spLocks noChangeArrowheads="1"/>
          </p:cNvSpPr>
          <p:nvPr/>
        </p:nvSpPr>
        <p:spPr bwMode="auto">
          <a:xfrm>
            <a:off x="4648200" y="51816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IXS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914400" y="3505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7924800" y="3429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79248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8382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3592" name="Rectangle 40"/>
          <p:cNvSpPr>
            <a:spLocks noChangeArrowheads="1"/>
          </p:cNvSpPr>
          <p:nvPr/>
        </p:nvSpPr>
        <p:spPr bwMode="auto">
          <a:xfrm>
            <a:off x="7620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762000" y="3505200"/>
            <a:ext cx="762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7924800" y="3429000"/>
            <a:ext cx="6096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78486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16764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3597" name="Text Box 45"/>
          <p:cNvSpPr txBox="1">
            <a:spLocks noChangeArrowheads="1"/>
          </p:cNvSpPr>
          <p:nvPr/>
        </p:nvSpPr>
        <p:spPr bwMode="auto">
          <a:xfrm>
            <a:off x="2286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3048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3599" name="Text Box 47"/>
          <p:cNvSpPr txBox="1">
            <a:spLocks noChangeArrowheads="1"/>
          </p:cNvSpPr>
          <p:nvPr/>
        </p:nvSpPr>
        <p:spPr bwMode="auto">
          <a:xfrm>
            <a:off x="36576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990600" y="1295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3601" name="Rectangle 49"/>
          <p:cNvSpPr>
            <a:spLocks noChangeArrowheads="1"/>
          </p:cNvSpPr>
          <p:nvPr/>
        </p:nvSpPr>
        <p:spPr bwMode="auto">
          <a:xfrm>
            <a:off x="2743200" y="19050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 rolls 5, </a:t>
            </a:r>
          </a:p>
          <a:p>
            <a:pPr algn="ctr"/>
            <a:r>
              <a:rPr lang="en-US" sz="1800"/>
              <a:t>Pays Transit on others squares (3*$1000) </a:t>
            </a:r>
          </a:p>
          <a:p>
            <a:pPr algn="ctr"/>
            <a:r>
              <a:rPr lang="en-US" sz="1800" u="sng"/>
              <a:t>Receives revenue on 6 squares (6*$2000)</a:t>
            </a:r>
          </a:p>
          <a:p>
            <a:pPr algn="ctr"/>
            <a:r>
              <a:rPr lang="en-US" sz="1800"/>
              <a:t>$12,000 - $3,000 = $9,000</a:t>
            </a:r>
          </a:p>
        </p:txBody>
      </p:sp>
      <p:sp>
        <p:nvSpPr>
          <p:cNvPr id="23602" name="Rectangle 50"/>
          <p:cNvSpPr>
            <a:spLocks noChangeArrowheads="1"/>
          </p:cNvSpPr>
          <p:nvPr/>
        </p:nvSpPr>
        <p:spPr bwMode="auto">
          <a:xfrm>
            <a:off x="2895600" y="20574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 rolls 3,</a:t>
            </a:r>
          </a:p>
          <a:p>
            <a:pPr algn="ctr"/>
            <a:r>
              <a:rPr lang="en-US"/>
              <a:t>Going to IXE </a:t>
            </a:r>
          </a:p>
          <a:p>
            <a:pPr algn="ctr"/>
            <a:r>
              <a:rPr lang="en-US" sz="1800"/>
              <a:t>Receives revenue on 4 squares (4*$2000)</a:t>
            </a:r>
          </a:p>
          <a:p>
            <a:pPr algn="ctr"/>
            <a:r>
              <a:rPr lang="en-US" sz="1800" u="sng"/>
              <a:t>Pays Transit on others squares (8*$1000)</a:t>
            </a:r>
            <a:r>
              <a:rPr lang="en-US" sz="1800"/>
              <a:t> </a:t>
            </a:r>
          </a:p>
          <a:p>
            <a:pPr algn="ctr"/>
            <a:r>
              <a:rPr lang="en-US" sz="1800"/>
              <a:t>$8,000 - $8,000 = $0</a:t>
            </a:r>
          </a:p>
        </p:txBody>
      </p:sp>
      <p:sp>
        <p:nvSpPr>
          <p:cNvPr id="23603" name="Text Box 51"/>
          <p:cNvSpPr txBox="1">
            <a:spLocks noChangeArrowheads="1"/>
          </p:cNvSpPr>
          <p:nvPr/>
        </p:nvSpPr>
        <p:spPr bwMode="auto">
          <a:xfrm>
            <a:off x="7848600" y="1295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7848600" y="175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3605" name="Text Box 53"/>
          <p:cNvSpPr txBox="1">
            <a:spLocks noChangeArrowheads="1"/>
          </p:cNvSpPr>
          <p:nvPr/>
        </p:nvSpPr>
        <p:spPr bwMode="auto">
          <a:xfrm>
            <a:off x="7848600" y="2209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 descr="10%"/>
          <p:cNvSpPr>
            <a:spLocks noChangeArrowheads="1"/>
          </p:cNvSpPr>
          <p:nvPr/>
        </p:nvSpPr>
        <p:spPr bwMode="auto">
          <a:xfrm>
            <a:off x="0" y="3429000"/>
            <a:ext cx="9144000" cy="3200400"/>
          </a:xfrm>
          <a:prstGeom prst="rect">
            <a:avLst/>
          </a:prstGeom>
          <a:pattFill prst="pct10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24579" name="Rectangle 3" descr="Small grid"/>
          <p:cNvSpPr>
            <a:spLocks noChangeArrowheads="1"/>
          </p:cNvSpPr>
          <p:nvPr/>
        </p:nvSpPr>
        <p:spPr bwMode="auto">
          <a:xfrm>
            <a:off x="0" y="0"/>
            <a:ext cx="9144000" cy="3200400"/>
          </a:xfrm>
          <a:prstGeom prst="rect">
            <a:avLst/>
          </a:prstGeom>
          <a:pattFill prst="smGrid">
            <a:fgClr>
              <a:srgbClr val="FF99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838200" y="685800"/>
            <a:ext cx="7543800" cy="5334000"/>
            <a:chOff x="528" y="432"/>
            <a:chExt cx="4752" cy="3360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528" y="432"/>
              <a:ext cx="4752" cy="3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528" y="76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>
              <a:off x="528" y="110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>
              <a:off x="528" y="144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5" name="Line 9"/>
            <p:cNvSpPr>
              <a:spLocks noChangeShapeType="1"/>
            </p:cNvSpPr>
            <p:nvPr/>
          </p:nvSpPr>
          <p:spPr bwMode="auto">
            <a:xfrm>
              <a:off x="528" y="177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6" name="Line 10"/>
            <p:cNvSpPr>
              <a:spLocks noChangeShapeType="1"/>
            </p:cNvSpPr>
            <p:nvPr/>
          </p:nvSpPr>
          <p:spPr bwMode="auto">
            <a:xfrm>
              <a:off x="528" y="2112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>
              <a:off x="528" y="244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8" name="Line 12"/>
            <p:cNvSpPr>
              <a:spLocks noChangeShapeType="1"/>
            </p:cNvSpPr>
            <p:nvPr/>
          </p:nvSpPr>
          <p:spPr bwMode="auto">
            <a:xfrm>
              <a:off x="528" y="278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9" name="Line 13"/>
            <p:cNvSpPr>
              <a:spLocks noChangeShapeType="1"/>
            </p:cNvSpPr>
            <p:nvPr/>
          </p:nvSpPr>
          <p:spPr bwMode="auto">
            <a:xfrm>
              <a:off x="528" y="312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0" name="Line 14"/>
            <p:cNvSpPr>
              <a:spLocks noChangeShapeType="1"/>
            </p:cNvSpPr>
            <p:nvPr/>
          </p:nvSpPr>
          <p:spPr bwMode="auto">
            <a:xfrm>
              <a:off x="528" y="345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1" name="Line 15"/>
            <p:cNvSpPr>
              <a:spLocks noChangeShapeType="1"/>
            </p:cNvSpPr>
            <p:nvPr/>
          </p:nvSpPr>
          <p:spPr bwMode="auto">
            <a:xfrm>
              <a:off x="96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2" name="Line 16"/>
            <p:cNvSpPr>
              <a:spLocks noChangeShapeType="1"/>
            </p:cNvSpPr>
            <p:nvPr/>
          </p:nvSpPr>
          <p:spPr bwMode="auto">
            <a:xfrm>
              <a:off x="139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3" name="Line 17"/>
            <p:cNvSpPr>
              <a:spLocks noChangeShapeType="1"/>
            </p:cNvSpPr>
            <p:nvPr/>
          </p:nvSpPr>
          <p:spPr bwMode="auto">
            <a:xfrm>
              <a:off x="182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4" name="Line 18"/>
            <p:cNvSpPr>
              <a:spLocks noChangeShapeType="1"/>
            </p:cNvSpPr>
            <p:nvPr/>
          </p:nvSpPr>
          <p:spPr bwMode="auto">
            <a:xfrm>
              <a:off x="225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5" name="Line 19"/>
            <p:cNvSpPr>
              <a:spLocks noChangeShapeType="1"/>
            </p:cNvSpPr>
            <p:nvPr/>
          </p:nvSpPr>
          <p:spPr bwMode="auto">
            <a:xfrm>
              <a:off x="268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6" name="Line 20"/>
            <p:cNvSpPr>
              <a:spLocks noChangeShapeType="1"/>
            </p:cNvSpPr>
            <p:nvPr/>
          </p:nvSpPr>
          <p:spPr bwMode="auto">
            <a:xfrm>
              <a:off x="312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>
              <a:off x="355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8" name="Line 22"/>
            <p:cNvSpPr>
              <a:spLocks noChangeShapeType="1"/>
            </p:cNvSpPr>
            <p:nvPr/>
          </p:nvSpPr>
          <p:spPr bwMode="auto">
            <a:xfrm>
              <a:off x="398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9" name="Line 23"/>
            <p:cNvSpPr>
              <a:spLocks noChangeShapeType="1"/>
            </p:cNvSpPr>
            <p:nvPr/>
          </p:nvSpPr>
          <p:spPr bwMode="auto">
            <a:xfrm>
              <a:off x="441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0" name="Line 24"/>
            <p:cNvSpPr>
              <a:spLocks noChangeShapeType="1"/>
            </p:cNvSpPr>
            <p:nvPr/>
          </p:nvSpPr>
          <p:spPr bwMode="auto">
            <a:xfrm>
              <a:off x="484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1" name="Line 25"/>
            <p:cNvSpPr>
              <a:spLocks noChangeShapeType="1"/>
            </p:cNvSpPr>
            <p:nvPr/>
          </p:nvSpPr>
          <p:spPr bwMode="auto">
            <a:xfrm>
              <a:off x="528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2" name="Text Box 26"/>
            <p:cNvSpPr txBox="1">
              <a:spLocks noChangeArrowheads="1"/>
            </p:cNvSpPr>
            <p:nvPr/>
          </p:nvSpPr>
          <p:spPr bwMode="auto">
            <a:xfrm>
              <a:off x="624" y="48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4603" name="Text Box 27"/>
            <p:cNvSpPr txBox="1">
              <a:spLocks noChangeArrowheads="1"/>
            </p:cNvSpPr>
            <p:nvPr/>
          </p:nvSpPr>
          <p:spPr bwMode="auto">
            <a:xfrm>
              <a:off x="624" y="3504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4944" y="48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4605" name="Text Box 29"/>
            <p:cNvSpPr txBox="1">
              <a:spLocks noChangeArrowheads="1"/>
            </p:cNvSpPr>
            <p:nvPr/>
          </p:nvSpPr>
          <p:spPr bwMode="auto">
            <a:xfrm>
              <a:off x="4944" y="350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60325" y="412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X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60325" y="60610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Y</a:t>
            </a:r>
          </a:p>
        </p:txBody>
      </p:sp>
      <p:sp>
        <p:nvSpPr>
          <p:cNvPr id="24608" name="AutoShape 32"/>
          <p:cNvSpPr>
            <a:spLocks noChangeArrowheads="1"/>
          </p:cNvSpPr>
          <p:nvPr/>
        </p:nvSpPr>
        <p:spPr bwMode="auto">
          <a:xfrm>
            <a:off x="12192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IXW</a:t>
            </a:r>
          </a:p>
        </p:txBody>
      </p:sp>
      <p:sp>
        <p:nvSpPr>
          <p:cNvPr id="24609" name="AutoShape 33"/>
          <p:cNvSpPr>
            <a:spLocks noChangeArrowheads="1"/>
          </p:cNvSpPr>
          <p:nvPr/>
        </p:nvSpPr>
        <p:spPr bwMode="auto">
          <a:xfrm>
            <a:off x="73914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IXE</a:t>
            </a:r>
          </a:p>
        </p:txBody>
      </p:sp>
      <p:sp>
        <p:nvSpPr>
          <p:cNvPr id="24610" name="AutoShape 34"/>
          <p:cNvSpPr>
            <a:spLocks noChangeArrowheads="1"/>
          </p:cNvSpPr>
          <p:nvPr/>
        </p:nvSpPr>
        <p:spPr bwMode="auto">
          <a:xfrm>
            <a:off x="3962400" y="9144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IXN</a:t>
            </a:r>
          </a:p>
        </p:txBody>
      </p:sp>
      <p:sp>
        <p:nvSpPr>
          <p:cNvPr id="24611" name="AutoShape 35"/>
          <p:cNvSpPr>
            <a:spLocks noChangeArrowheads="1"/>
          </p:cNvSpPr>
          <p:nvPr/>
        </p:nvSpPr>
        <p:spPr bwMode="auto">
          <a:xfrm>
            <a:off x="4648200" y="51816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IXS</a:t>
            </a:r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914400" y="3505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4613" name="Text Box 37"/>
          <p:cNvSpPr txBox="1">
            <a:spLocks noChangeArrowheads="1"/>
          </p:cNvSpPr>
          <p:nvPr/>
        </p:nvSpPr>
        <p:spPr bwMode="auto">
          <a:xfrm>
            <a:off x="7924800" y="3429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79248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4615" name="Text Box 39"/>
          <p:cNvSpPr txBox="1">
            <a:spLocks noChangeArrowheads="1"/>
          </p:cNvSpPr>
          <p:nvPr/>
        </p:nvSpPr>
        <p:spPr bwMode="auto">
          <a:xfrm>
            <a:off x="8382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4616" name="Rectangle 40"/>
          <p:cNvSpPr>
            <a:spLocks noChangeArrowheads="1"/>
          </p:cNvSpPr>
          <p:nvPr/>
        </p:nvSpPr>
        <p:spPr bwMode="auto">
          <a:xfrm>
            <a:off x="7620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7" name="Rectangle 41"/>
          <p:cNvSpPr>
            <a:spLocks noChangeArrowheads="1"/>
          </p:cNvSpPr>
          <p:nvPr/>
        </p:nvSpPr>
        <p:spPr bwMode="auto">
          <a:xfrm>
            <a:off x="762000" y="3505200"/>
            <a:ext cx="762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8" name="Rectangle 42"/>
          <p:cNvSpPr>
            <a:spLocks noChangeArrowheads="1"/>
          </p:cNvSpPr>
          <p:nvPr/>
        </p:nvSpPr>
        <p:spPr bwMode="auto">
          <a:xfrm>
            <a:off x="7924800" y="3429000"/>
            <a:ext cx="6096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78486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0" name="Text Box 44"/>
          <p:cNvSpPr txBox="1">
            <a:spLocks noChangeArrowheads="1"/>
          </p:cNvSpPr>
          <p:nvPr/>
        </p:nvSpPr>
        <p:spPr bwMode="auto">
          <a:xfrm>
            <a:off x="16764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4621" name="Text Box 45"/>
          <p:cNvSpPr txBox="1">
            <a:spLocks noChangeArrowheads="1"/>
          </p:cNvSpPr>
          <p:nvPr/>
        </p:nvSpPr>
        <p:spPr bwMode="auto">
          <a:xfrm>
            <a:off x="2286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3048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36576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990600" y="1295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2743200" y="19050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 rolls 5, </a:t>
            </a:r>
          </a:p>
          <a:p>
            <a:pPr algn="ctr"/>
            <a:r>
              <a:rPr lang="en-US" sz="1800"/>
              <a:t>Pays Transit on others squares (3*$1000) </a:t>
            </a:r>
          </a:p>
          <a:p>
            <a:pPr algn="ctr"/>
            <a:r>
              <a:rPr lang="en-US" sz="1800" u="sng"/>
              <a:t>Receives revenue on 6 squares (6*$2000)</a:t>
            </a:r>
          </a:p>
          <a:p>
            <a:pPr algn="ctr"/>
            <a:r>
              <a:rPr lang="en-US" sz="1800"/>
              <a:t>$12,000 - $3,000 = $9,000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2895600" y="20574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 rolls 3,</a:t>
            </a:r>
          </a:p>
          <a:p>
            <a:pPr algn="ctr"/>
            <a:r>
              <a:rPr lang="en-US"/>
              <a:t>Can get to IXE </a:t>
            </a:r>
          </a:p>
          <a:p>
            <a:pPr algn="ctr"/>
            <a:r>
              <a:rPr lang="en-US" sz="1800"/>
              <a:t>Pays Transit on others squares (8*$1000) </a:t>
            </a:r>
          </a:p>
          <a:p>
            <a:pPr algn="ctr"/>
            <a:r>
              <a:rPr lang="en-US" sz="1800" u="sng"/>
              <a:t>Receives revenue on 4 squares (4*$2000)</a:t>
            </a:r>
          </a:p>
          <a:p>
            <a:pPr algn="ctr"/>
            <a:r>
              <a:rPr lang="en-US" sz="1800"/>
              <a:t>$8,000 - $8,000 = $0</a:t>
            </a:r>
          </a:p>
        </p:txBody>
      </p:sp>
      <p:sp>
        <p:nvSpPr>
          <p:cNvPr id="24627" name="Text Box 51"/>
          <p:cNvSpPr txBox="1">
            <a:spLocks noChangeArrowheads="1"/>
          </p:cNvSpPr>
          <p:nvPr/>
        </p:nvSpPr>
        <p:spPr bwMode="auto">
          <a:xfrm>
            <a:off x="7848600" y="1295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4628" name="Text Box 52"/>
          <p:cNvSpPr txBox="1">
            <a:spLocks noChangeArrowheads="1"/>
          </p:cNvSpPr>
          <p:nvPr/>
        </p:nvSpPr>
        <p:spPr bwMode="auto">
          <a:xfrm>
            <a:off x="7848600" y="175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4629" name="Text Box 53"/>
          <p:cNvSpPr txBox="1">
            <a:spLocks noChangeArrowheads="1"/>
          </p:cNvSpPr>
          <p:nvPr/>
        </p:nvSpPr>
        <p:spPr bwMode="auto">
          <a:xfrm>
            <a:off x="7848600" y="2209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3048000" y="22098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 rolls 6,</a:t>
            </a:r>
          </a:p>
          <a:p>
            <a:pPr algn="ctr"/>
            <a:r>
              <a:rPr lang="en-US"/>
              <a:t>Can get to IXW, likes IXS </a:t>
            </a:r>
          </a:p>
          <a:p>
            <a:pPr algn="ctr"/>
            <a:r>
              <a:rPr lang="en-US" sz="1800"/>
              <a:t>Receives revenue on 7 squares (7*$2000)</a:t>
            </a:r>
          </a:p>
          <a:p>
            <a:pPr algn="ctr"/>
            <a:r>
              <a:rPr lang="en-US" sz="1800" u="sng"/>
              <a:t>Pays Transit on others squares (11*$1000)</a:t>
            </a:r>
            <a:r>
              <a:rPr lang="en-US" sz="1800"/>
              <a:t> </a:t>
            </a:r>
          </a:p>
          <a:p>
            <a:pPr algn="ctr"/>
            <a:r>
              <a:rPr lang="en-US" sz="1800"/>
              <a:t>$14,000 - $11,000 = $3,000</a:t>
            </a:r>
          </a:p>
        </p:txBody>
      </p:sp>
      <p:sp>
        <p:nvSpPr>
          <p:cNvPr id="24631" name="Text Box 55"/>
          <p:cNvSpPr txBox="1">
            <a:spLocks noChangeArrowheads="1"/>
          </p:cNvSpPr>
          <p:nvPr/>
        </p:nvSpPr>
        <p:spPr bwMode="auto">
          <a:xfrm>
            <a:off x="990600" y="4953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4632" name="Text Box 56"/>
          <p:cNvSpPr txBox="1">
            <a:spLocks noChangeArrowheads="1"/>
          </p:cNvSpPr>
          <p:nvPr/>
        </p:nvSpPr>
        <p:spPr bwMode="auto">
          <a:xfrm>
            <a:off x="990600" y="4495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4633" name="Text Box 57"/>
          <p:cNvSpPr txBox="1">
            <a:spLocks noChangeArrowheads="1"/>
          </p:cNvSpPr>
          <p:nvPr/>
        </p:nvSpPr>
        <p:spPr bwMode="auto">
          <a:xfrm>
            <a:off x="990600" y="3962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16764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4635" name="Text Box 59"/>
          <p:cNvSpPr txBox="1">
            <a:spLocks noChangeArrowheads="1"/>
          </p:cNvSpPr>
          <p:nvPr/>
        </p:nvSpPr>
        <p:spPr bwMode="auto">
          <a:xfrm>
            <a:off x="23622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4636" name="Text Box 60"/>
          <p:cNvSpPr txBox="1">
            <a:spLocks noChangeArrowheads="1"/>
          </p:cNvSpPr>
          <p:nvPr/>
        </p:nvSpPr>
        <p:spPr bwMode="auto">
          <a:xfrm>
            <a:off x="1143000" y="3505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 descr="10%"/>
          <p:cNvSpPr>
            <a:spLocks noChangeArrowheads="1"/>
          </p:cNvSpPr>
          <p:nvPr/>
        </p:nvSpPr>
        <p:spPr bwMode="auto">
          <a:xfrm>
            <a:off x="0" y="3429000"/>
            <a:ext cx="9144000" cy="3200400"/>
          </a:xfrm>
          <a:prstGeom prst="rect">
            <a:avLst/>
          </a:prstGeom>
          <a:pattFill prst="pct10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25603" name="Rectangle 3" descr="Small grid"/>
          <p:cNvSpPr>
            <a:spLocks noChangeArrowheads="1"/>
          </p:cNvSpPr>
          <p:nvPr/>
        </p:nvSpPr>
        <p:spPr bwMode="auto">
          <a:xfrm>
            <a:off x="0" y="0"/>
            <a:ext cx="9144000" cy="3200400"/>
          </a:xfrm>
          <a:prstGeom prst="rect">
            <a:avLst/>
          </a:prstGeom>
          <a:pattFill prst="smGrid">
            <a:fgClr>
              <a:srgbClr val="FF99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838200" y="685800"/>
            <a:ext cx="7543800" cy="5334000"/>
            <a:chOff x="528" y="432"/>
            <a:chExt cx="4752" cy="3360"/>
          </a:xfrm>
        </p:grpSpPr>
        <p:sp>
          <p:nvSpPr>
            <p:cNvPr id="25605" name="Rectangle 5"/>
            <p:cNvSpPr>
              <a:spLocks noChangeArrowheads="1"/>
            </p:cNvSpPr>
            <p:nvPr/>
          </p:nvSpPr>
          <p:spPr bwMode="auto">
            <a:xfrm>
              <a:off x="528" y="432"/>
              <a:ext cx="4752" cy="3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6" name="Line 6"/>
            <p:cNvSpPr>
              <a:spLocks noChangeShapeType="1"/>
            </p:cNvSpPr>
            <p:nvPr/>
          </p:nvSpPr>
          <p:spPr bwMode="auto">
            <a:xfrm>
              <a:off x="528" y="76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7" name="Line 7"/>
            <p:cNvSpPr>
              <a:spLocks noChangeShapeType="1"/>
            </p:cNvSpPr>
            <p:nvPr/>
          </p:nvSpPr>
          <p:spPr bwMode="auto">
            <a:xfrm>
              <a:off x="528" y="110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8" name="Line 8"/>
            <p:cNvSpPr>
              <a:spLocks noChangeShapeType="1"/>
            </p:cNvSpPr>
            <p:nvPr/>
          </p:nvSpPr>
          <p:spPr bwMode="auto">
            <a:xfrm>
              <a:off x="528" y="144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9" name="Line 9"/>
            <p:cNvSpPr>
              <a:spLocks noChangeShapeType="1"/>
            </p:cNvSpPr>
            <p:nvPr/>
          </p:nvSpPr>
          <p:spPr bwMode="auto">
            <a:xfrm>
              <a:off x="528" y="177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0" name="Line 10"/>
            <p:cNvSpPr>
              <a:spLocks noChangeShapeType="1"/>
            </p:cNvSpPr>
            <p:nvPr/>
          </p:nvSpPr>
          <p:spPr bwMode="auto">
            <a:xfrm>
              <a:off x="528" y="2112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1" name="Line 11"/>
            <p:cNvSpPr>
              <a:spLocks noChangeShapeType="1"/>
            </p:cNvSpPr>
            <p:nvPr/>
          </p:nvSpPr>
          <p:spPr bwMode="auto">
            <a:xfrm>
              <a:off x="528" y="244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2" name="Line 12"/>
            <p:cNvSpPr>
              <a:spLocks noChangeShapeType="1"/>
            </p:cNvSpPr>
            <p:nvPr/>
          </p:nvSpPr>
          <p:spPr bwMode="auto">
            <a:xfrm>
              <a:off x="528" y="278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3" name="Line 13"/>
            <p:cNvSpPr>
              <a:spLocks noChangeShapeType="1"/>
            </p:cNvSpPr>
            <p:nvPr/>
          </p:nvSpPr>
          <p:spPr bwMode="auto">
            <a:xfrm>
              <a:off x="528" y="312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4" name="Line 14"/>
            <p:cNvSpPr>
              <a:spLocks noChangeShapeType="1"/>
            </p:cNvSpPr>
            <p:nvPr/>
          </p:nvSpPr>
          <p:spPr bwMode="auto">
            <a:xfrm>
              <a:off x="528" y="345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5" name="Line 15"/>
            <p:cNvSpPr>
              <a:spLocks noChangeShapeType="1"/>
            </p:cNvSpPr>
            <p:nvPr/>
          </p:nvSpPr>
          <p:spPr bwMode="auto">
            <a:xfrm>
              <a:off x="96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6" name="Line 16"/>
            <p:cNvSpPr>
              <a:spLocks noChangeShapeType="1"/>
            </p:cNvSpPr>
            <p:nvPr/>
          </p:nvSpPr>
          <p:spPr bwMode="auto">
            <a:xfrm>
              <a:off x="139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7" name="Line 17"/>
            <p:cNvSpPr>
              <a:spLocks noChangeShapeType="1"/>
            </p:cNvSpPr>
            <p:nvPr/>
          </p:nvSpPr>
          <p:spPr bwMode="auto">
            <a:xfrm>
              <a:off x="182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8" name="Line 18"/>
            <p:cNvSpPr>
              <a:spLocks noChangeShapeType="1"/>
            </p:cNvSpPr>
            <p:nvPr/>
          </p:nvSpPr>
          <p:spPr bwMode="auto">
            <a:xfrm>
              <a:off x="225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9" name="Line 19"/>
            <p:cNvSpPr>
              <a:spLocks noChangeShapeType="1"/>
            </p:cNvSpPr>
            <p:nvPr/>
          </p:nvSpPr>
          <p:spPr bwMode="auto">
            <a:xfrm>
              <a:off x="268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0" name="Line 20"/>
            <p:cNvSpPr>
              <a:spLocks noChangeShapeType="1"/>
            </p:cNvSpPr>
            <p:nvPr/>
          </p:nvSpPr>
          <p:spPr bwMode="auto">
            <a:xfrm>
              <a:off x="312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1" name="Line 21"/>
            <p:cNvSpPr>
              <a:spLocks noChangeShapeType="1"/>
            </p:cNvSpPr>
            <p:nvPr/>
          </p:nvSpPr>
          <p:spPr bwMode="auto">
            <a:xfrm>
              <a:off x="355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2" name="Line 22"/>
            <p:cNvSpPr>
              <a:spLocks noChangeShapeType="1"/>
            </p:cNvSpPr>
            <p:nvPr/>
          </p:nvSpPr>
          <p:spPr bwMode="auto">
            <a:xfrm>
              <a:off x="398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3" name="Line 23"/>
            <p:cNvSpPr>
              <a:spLocks noChangeShapeType="1"/>
            </p:cNvSpPr>
            <p:nvPr/>
          </p:nvSpPr>
          <p:spPr bwMode="auto">
            <a:xfrm>
              <a:off x="441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4" name="Line 24"/>
            <p:cNvSpPr>
              <a:spLocks noChangeShapeType="1"/>
            </p:cNvSpPr>
            <p:nvPr/>
          </p:nvSpPr>
          <p:spPr bwMode="auto">
            <a:xfrm>
              <a:off x="484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5" name="Line 25"/>
            <p:cNvSpPr>
              <a:spLocks noChangeShapeType="1"/>
            </p:cNvSpPr>
            <p:nvPr/>
          </p:nvSpPr>
          <p:spPr bwMode="auto">
            <a:xfrm>
              <a:off x="528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6" name="Text Box 26"/>
            <p:cNvSpPr txBox="1">
              <a:spLocks noChangeArrowheads="1"/>
            </p:cNvSpPr>
            <p:nvPr/>
          </p:nvSpPr>
          <p:spPr bwMode="auto">
            <a:xfrm>
              <a:off x="624" y="48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5627" name="Text Box 27"/>
            <p:cNvSpPr txBox="1">
              <a:spLocks noChangeArrowheads="1"/>
            </p:cNvSpPr>
            <p:nvPr/>
          </p:nvSpPr>
          <p:spPr bwMode="auto">
            <a:xfrm>
              <a:off x="624" y="3504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25628" name="Text Box 28"/>
            <p:cNvSpPr txBox="1">
              <a:spLocks noChangeArrowheads="1"/>
            </p:cNvSpPr>
            <p:nvPr/>
          </p:nvSpPr>
          <p:spPr bwMode="auto">
            <a:xfrm>
              <a:off x="4944" y="48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5629" name="Text Box 29"/>
            <p:cNvSpPr txBox="1">
              <a:spLocks noChangeArrowheads="1"/>
            </p:cNvSpPr>
            <p:nvPr/>
          </p:nvSpPr>
          <p:spPr bwMode="auto">
            <a:xfrm>
              <a:off x="4944" y="350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60325" y="412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X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60325" y="60610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Y</a:t>
            </a: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12192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IXW</a:t>
            </a:r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73914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IXE</a:t>
            </a:r>
          </a:p>
        </p:txBody>
      </p:sp>
      <p:sp>
        <p:nvSpPr>
          <p:cNvPr id="25634" name="AutoShape 34"/>
          <p:cNvSpPr>
            <a:spLocks noChangeArrowheads="1"/>
          </p:cNvSpPr>
          <p:nvPr/>
        </p:nvSpPr>
        <p:spPr bwMode="auto">
          <a:xfrm>
            <a:off x="3962400" y="9144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IXN</a:t>
            </a:r>
          </a:p>
        </p:txBody>
      </p:sp>
      <p:sp>
        <p:nvSpPr>
          <p:cNvPr id="25635" name="AutoShape 35"/>
          <p:cNvSpPr>
            <a:spLocks noChangeArrowheads="1"/>
          </p:cNvSpPr>
          <p:nvPr/>
        </p:nvSpPr>
        <p:spPr bwMode="auto">
          <a:xfrm>
            <a:off x="4648200" y="51816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IXS</a:t>
            </a:r>
          </a:p>
        </p:txBody>
      </p:sp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914400" y="3505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7924800" y="3429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79248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8382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5640" name="Rectangle 40"/>
          <p:cNvSpPr>
            <a:spLocks noChangeArrowheads="1"/>
          </p:cNvSpPr>
          <p:nvPr/>
        </p:nvSpPr>
        <p:spPr bwMode="auto">
          <a:xfrm>
            <a:off x="7620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41" name="Rectangle 41"/>
          <p:cNvSpPr>
            <a:spLocks noChangeArrowheads="1"/>
          </p:cNvSpPr>
          <p:nvPr/>
        </p:nvSpPr>
        <p:spPr bwMode="auto">
          <a:xfrm>
            <a:off x="762000" y="3505200"/>
            <a:ext cx="762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42" name="Rectangle 42"/>
          <p:cNvSpPr>
            <a:spLocks noChangeArrowheads="1"/>
          </p:cNvSpPr>
          <p:nvPr/>
        </p:nvSpPr>
        <p:spPr bwMode="auto">
          <a:xfrm>
            <a:off x="7924800" y="3429000"/>
            <a:ext cx="6096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43" name="Rectangle 43"/>
          <p:cNvSpPr>
            <a:spLocks noChangeArrowheads="1"/>
          </p:cNvSpPr>
          <p:nvPr/>
        </p:nvSpPr>
        <p:spPr bwMode="auto">
          <a:xfrm>
            <a:off x="78486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16764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2286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5646" name="Text Box 46"/>
          <p:cNvSpPr txBox="1">
            <a:spLocks noChangeArrowheads="1"/>
          </p:cNvSpPr>
          <p:nvPr/>
        </p:nvSpPr>
        <p:spPr bwMode="auto">
          <a:xfrm>
            <a:off x="3048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5647" name="Text Box 47"/>
          <p:cNvSpPr txBox="1">
            <a:spLocks noChangeArrowheads="1"/>
          </p:cNvSpPr>
          <p:nvPr/>
        </p:nvSpPr>
        <p:spPr bwMode="auto">
          <a:xfrm>
            <a:off x="36576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5648" name="Text Box 48"/>
          <p:cNvSpPr txBox="1">
            <a:spLocks noChangeArrowheads="1"/>
          </p:cNvSpPr>
          <p:nvPr/>
        </p:nvSpPr>
        <p:spPr bwMode="auto">
          <a:xfrm>
            <a:off x="990600" y="1295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5649" name="Rectangle 49"/>
          <p:cNvSpPr>
            <a:spLocks noChangeArrowheads="1"/>
          </p:cNvSpPr>
          <p:nvPr/>
        </p:nvSpPr>
        <p:spPr bwMode="auto">
          <a:xfrm>
            <a:off x="2743200" y="19050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 rolls 5, </a:t>
            </a:r>
          </a:p>
          <a:p>
            <a:pPr algn="ctr"/>
            <a:r>
              <a:rPr lang="en-US" sz="1800"/>
              <a:t>Pays Transit on others squares (3*$1000) </a:t>
            </a:r>
          </a:p>
          <a:p>
            <a:pPr algn="ctr"/>
            <a:r>
              <a:rPr lang="en-US" sz="1800" u="sng"/>
              <a:t>Receives revenue on 6 squares (6*$2000)</a:t>
            </a:r>
          </a:p>
          <a:p>
            <a:pPr algn="ctr"/>
            <a:r>
              <a:rPr lang="en-US" sz="1800"/>
              <a:t>$12,000 - $3,000 = $9,000</a:t>
            </a:r>
          </a:p>
        </p:txBody>
      </p:sp>
      <p:sp>
        <p:nvSpPr>
          <p:cNvPr id="25650" name="Rectangle 50"/>
          <p:cNvSpPr>
            <a:spLocks noChangeArrowheads="1"/>
          </p:cNvSpPr>
          <p:nvPr/>
        </p:nvSpPr>
        <p:spPr bwMode="auto">
          <a:xfrm>
            <a:off x="2895600" y="20574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 rolls 3,</a:t>
            </a:r>
          </a:p>
          <a:p>
            <a:pPr algn="ctr"/>
            <a:r>
              <a:rPr lang="en-US"/>
              <a:t>Can get to IXE </a:t>
            </a:r>
          </a:p>
          <a:p>
            <a:pPr algn="ctr"/>
            <a:r>
              <a:rPr lang="en-US" sz="1800"/>
              <a:t>Pays Transit on others squares (8*$1000) </a:t>
            </a:r>
          </a:p>
          <a:p>
            <a:pPr algn="ctr"/>
            <a:r>
              <a:rPr lang="en-US" sz="1800" u="sng"/>
              <a:t>Receives revenue on 4 squares (4*$2000)</a:t>
            </a:r>
          </a:p>
          <a:p>
            <a:pPr algn="ctr"/>
            <a:r>
              <a:rPr lang="en-US" sz="1800"/>
              <a:t>$8,000 - $8,000 = $0</a:t>
            </a:r>
          </a:p>
        </p:txBody>
      </p:sp>
      <p:sp>
        <p:nvSpPr>
          <p:cNvPr id="25651" name="Text Box 51"/>
          <p:cNvSpPr txBox="1">
            <a:spLocks noChangeArrowheads="1"/>
          </p:cNvSpPr>
          <p:nvPr/>
        </p:nvSpPr>
        <p:spPr bwMode="auto">
          <a:xfrm>
            <a:off x="7848600" y="1295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5652" name="Text Box 52"/>
          <p:cNvSpPr txBox="1">
            <a:spLocks noChangeArrowheads="1"/>
          </p:cNvSpPr>
          <p:nvPr/>
        </p:nvSpPr>
        <p:spPr bwMode="auto">
          <a:xfrm>
            <a:off x="7848600" y="175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5653" name="Text Box 53"/>
          <p:cNvSpPr txBox="1">
            <a:spLocks noChangeArrowheads="1"/>
          </p:cNvSpPr>
          <p:nvPr/>
        </p:nvSpPr>
        <p:spPr bwMode="auto">
          <a:xfrm>
            <a:off x="7848600" y="2209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5654" name="Rectangle 54"/>
          <p:cNvSpPr>
            <a:spLocks noChangeArrowheads="1"/>
          </p:cNvSpPr>
          <p:nvPr/>
        </p:nvSpPr>
        <p:spPr bwMode="auto">
          <a:xfrm>
            <a:off x="3048000" y="22098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 rolls 6,</a:t>
            </a:r>
          </a:p>
          <a:p>
            <a:pPr algn="ctr"/>
            <a:r>
              <a:rPr lang="en-US"/>
              <a:t>Can get to IXW, IXS </a:t>
            </a:r>
          </a:p>
          <a:p>
            <a:pPr algn="ctr"/>
            <a:r>
              <a:rPr lang="en-US" sz="1800"/>
              <a:t>Pays Transit on others squares (11*$1000) </a:t>
            </a:r>
          </a:p>
          <a:p>
            <a:pPr algn="ctr"/>
            <a:r>
              <a:rPr lang="en-US" sz="1800" u="sng"/>
              <a:t>Receives revenue on 4 squares (7*$2000)</a:t>
            </a:r>
          </a:p>
          <a:p>
            <a:pPr algn="ctr"/>
            <a:r>
              <a:rPr lang="en-US" sz="1800"/>
              <a:t>$14,000 - $11,000 = $3,000</a:t>
            </a:r>
          </a:p>
        </p:txBody>
      </p:sp>
      <p:sp>
        <p:nvSpPr>
          <p:cNvPr id="25655" name="Text Box 55"/>
          <p:cNvSpPr txBox="1">
            <a:spLocks noChangeArrowheads="1"/>
          </p:cNvSpPr>
          <p:nvPr/>
        </p:nvSpPr>
        <p:spPr bwMode="auto">
          <a:xfrm>
            <a:off x="990600" y="4953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5656" name="Text Box 56"/>
          <p:cNvSpPr txBox="1">
            <a:spLocks noChangeArrowheads="1"/>
          </p:cNvSpPr>
          <p:nvPr/>
        </p:nvSpPr>
        <p:spPr bwMode="auto">
          <a:xfrm>
            <a:off x="990600" y="4495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5657" name="Text Box 57"/>
          <p:cNvSpPr txBox="1">
            <a:spLocks noChangeArrowheads="1"/>
          </p:cNvSpPr>
          <p:nvPr/>
        </p:nvSpPr>
        <p:spPr bwMode="auto">
          <a:xfrm>
            <a:off x="990600" y="3962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5658" name="Text Box 58"/>
          <p:cNvSpPr txBox="1">
            <a:spLocks noChangeArrowheads="1"/>
          </p:cNvSpPr>
          <p:nvPr/>
        </p:nvSpPr>
        <p:spPr bwMode="auto">
          <a:xfrm>
            <a:off x="16764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5659" name="Text Box 59"/>
          <p:cNvSpPr txBox="1">
            <a:spLocks noChangeArrowheads="1"/>
          </p:cNvSpPr>
          <p:nvPr/>
        </p:nvSpPr>
        <p:spPr bwMode="auto">
          <a:xfrm>
            <a:off x="23622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5660" name="Text Box 60"/>
          <p:cNvSpPr txBox="1">
            <a:spLocks noChangeArrowheads="1"/>
          </p:cNvSpPr>
          <p:nvPr/>
        </p:nvSpPr>
        <p:spPr bwMode="auto">
          <a:xfrm>
            <a:off x="1143000" y="3505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5661" name="Rectangle 61"/>
          <p:cNvSpPr>
            <a:spLocks noChangeArrowheads="1"/>
          </p:cNvSpPr>
          <p:nvPr/>
        </p:nvSpPr>
        <p:spPr bwMode="auto">
          <a:xfrm>
            <a:off x="3200400" y="23622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 rolls 1,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Late entrant</a:t>
            </a:r>
            <a:r>
              <a:rPr lang="en-US"/>
              <a:t> heading to IXE</a:t>
            </a:r>
          </a:p>
          <a:p>
            <a:pPr algn="ctr"/>
            <a:r>
              <a:rPr lang="en-US" sz="1800"/>
              <a:t>Receives revenue on 2 squares (2*$2000)</a:t>
            </a:r>
          </a:p>
          <a:p>
            <a:pPr algn="ctr"/>
            <a:r>
              <a:rPr lang="en-US" sz="1800" u="sng"/>
              <a:t>Pays Transit on others squares (17*$1000)</a:t>
            </a:r>
            <a:r>
              <a:rPr lang="en-US" sz="1800"/>
              <a:t> </a:t>
            </a:r>
          </a:p>
          <a:p>
            <a:pPr algn="ctr"/>
            <a:r>
              <a:rPr lang="en-US" sz="1800"/>
              <a:t>$4,000 - $17,000 = </a:t>
            </a:r>
            <a:r>
              <a:rPr lang="en-US" sz="1800">
                <a:solidFill>
                  <a:srgbClr val="FF0000"/>
                </a:solidFill>
              </a:rPr>
              <a:t>-$13,000</a:t>
            </a:r>
          </a:p>
        </p:txBody>
      </p:sp>
      <p:sp>
        <p:nvSpPr>
          <p:cNvPr id="25662" name="Text Box 62"/>
          <p:cNvSpPr txBox="1">
            <a:spLocks noChangeArrowheads="1"/>
          </p:cNvSpPr>
          <p:nvPr/>
        </p:nvSpPr>
        <p:spPr bwMode="auto">
          <a:xfrm>
            <a:off x="7832725" y="49180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Scoreboard after Round 1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ISP A: $9,000</a:t>
            </a:r>
          </a:p>
          <a:p>
            <a:r>
              <a:rPr lang="en-US"/>
              <a:t>ISP B: $0</a:t>
            </a:r>
          </a:p>
          <a:p>
            <a:r>
              <a:rPr lang="en-US"/>
              <a:t>ISPC: $3,000</a:t>
            </a:r>
          </a:p>
          <a:p>
            <a:r>
              <a:rPr lang="en-US"/>
              <a:t>ISPD: -$13,000</a:t>
            </a:r>
          </a:p>
          <a:p>
            <a:endParaRPr lang="en-US"/>
          </a:p>
          <a:p>
            <a:r>
              <a:rPr lang="en-US">
                <a:solidFill>
                  <a:schemeClr val="bg1"/>
                </a:solidFill>
              </a:rPr>
              <a:t>On to Round 2</a:t>
            </a:r>
            <a:r>
              <a:rPr lang="en-US">
                <a:solidFill>
                  <a:schemeClr val="bg1"/>
                </a:solidFill>
                <a:sym typeface="Wingdings" charset="2"/>
              </a:rPr>
              <a:t>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 descr="10%"/>
          <p:cNvSpPr>
            <a:spLocks noChangeArrowheads="1"/>
          </p:cNvSpPr>
          <p:nvPr/>
        </p:nvSpPr>
        <p:spPr bwMode="auto">
          <a:xfrm>
            <a:off x="0" y="3429000"/>
            <a:ext cx="9144000" cy="3200400"/>
          </a:xfrm>
          <a:prstGeom prst="rect">
            <a:avLst/>
          </a:prstGeom>
          <a:pattFill prst="pct10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27651" name="Rectangle 3" descr="Small grid"/>
          <p:cNvSpPr>
            <a:spLocks noChangeArrowheads="1"/>
          </p:cNvSpPr>
          <p:nvPr/>
        </p:nvSpPr>
        <p:spPr bwMode="auto">
          <a:xfrm>
            <a:off x="0" y="0"/>
            <a:ext cx="9144000" cy="3200400"/>
          </a:xfrm>
          <a:prstGeom prst="rect">
            <a:avLst/>
          </a:prstGeom>
          <a:pattFill prst="smGrid">
            <a:fgClr>
              <a:srgbClr val="FF99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838200" y="685800"/>
            <a:ext cx="7543800" cy="5334000"/>
            <a:chOff x="528" y="432"/>
            <a:chExt cx="4752" cy="3360"/>
          </a:xfrm>
        </p:grpSpPr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528" y="432"/>
              <a:ext cx="4752" cy="3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4" name="Line 6"/>
            <p:cNvSpPr>
              <a:spLocks noChangeShapeType="1"/>
            </p:cNvSpPr>
            <p:nvPr/>
          </p:nvSpPr>
          <p:spPr bwMode="auto">
            <a:xfrm>
              <a:off x="528" y="76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528" y="110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6" name="Line 8"/>
            <p:cNvSpPr>
              <a:spLocks noChangeShapeType="1"/>
            </p:cNvSpPr>
            <p:nvPr/>
          </p:nvSpPr>
          <p:spPr bwMode="auto">
            <a:xfrm>
              <a:off x="528" y="144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7" name="Line 9"/>
            <p:cNvSpPr>
              <a:spLocks noChangeShapeType="1"/>
            </p:cNvSpPr>
            <p:nvPr/>
          </p:nvSpPr>
          <p:spPr bwMode="auto">
            <a:xfrm>
              <a:off x="528" y="177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8" name="Line 10"/>
            <p:cNvSpPr>
              <a:spLocks noChangeShapeType="1"/>
            </p:cNvSpPr>
            <p:nvPr/>
          </p:nvSpPr>
          <p:spPr bwMode="auto">
            <a:xfrm>
              <a:off x="528" y="2112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9" name="Line 11"/>
            <p:cNvSpPr>
              <a:spLocks noChangeShapeType="1"/>
            </p:cNvSpPr>
            <p:nvPr/>
          </p:nvSpPr>
          <p:spPr bwMode="auto">
            <a:xfrm>
              <a:off x="528" y="244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>
              <a:off x="528" y="278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>
              <a:off x="528" y="312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528" y="345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3" name="Line 15"/>
            <p:cNvSpPr>
              <a:spLocks noChangeShapeType="1"/>
            </p:cNvSpPr>
            <p:nvPr/>
          </p:nvSpPr>
          <p:spPr bwMode="auto">
            <a:xfrm>
              <a:off x="96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4" name="Line 16"/>
            <p:cNvSpPr>
              <a:spLocks noChangeShapeType="1"/>
            </p:cNvSpPr>
            <p:nvPr/>
          </p:nvSpPr>
          <p:spPr bwMode="auto">
            <a:xfrm>
              <a:off x="139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5" name="Line 17"/>
            <p:cNvSpPr>
              <a:spLocks noChangeShapeType="1"/>
            </p:cNvSpPr>
            <p:nvPr/>
          </p:nvSpPr>
          <p:spPr bwMode="auto">
            <a:xfrm>
              <a:off x="182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>
              <a:off x="225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7" name="Line 19"/>
            <p:cNvSpPr>
              <a:spLocks noChangeShapeType="1"/>
            </p:cNvSpPr>
            <p:nvPr/>
          </p:nvSpPr>
          <p:spPr bwMode="auto">
            <a:xfrm>
              <a:off x="268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8" name="Line 20"/>
            <p:cNvSpPr>
              <a:spLocks noChangeShapeType="1"/>
            </p:cNvSpPr>
            <p:nvPr/>
          </p:nvSpPr>
          <p:spPr bwMode="auto">
            <a:xfrm>
              <a:off x="312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9" name="Line 21"/>
            <p:cNvSpPr>
              <a:spLocks noChangeShapeType="1"/>
            </p:cNvSpPr>
            <p:nvPr/>
          </p:nvSpPr>
          <p:spPr bwMode="auto">
            <a:xfrm>
              <a:off x="355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0" name="Line 22"/>
            <p:cNvSpPr>
              <a:spLocks noChangeShapeType="1"/>
            </p:cNvSpPr>
            <p:nvPr/>
          </p:nvSpPr>
          <p:spPr bwMode="auto">
            <a:xfrm>
              <a:off x="398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1" name="Line 23"/>
            <p:cNvSpPr>
              <a:spLocks noChangeShapeType="1"/>
            </p:cNvSpPr>
            <p:nvPr/>
          </p:nvSpPr>
          <p:spPr bwMode="auto">
            <a:xfrm>
              <a:off x="441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2" name="Line 24"/>
            <p:cNvSpPr>
              <a:spLocks noChangeShapeType="1"/>
            </p:cNvSpPr>
            <p:nvPr/>
          </p:nvSpPr>
          <p:spPr bwMode="auto">
            <a:xfrm>
              <a:off x="484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3" name="Line 25"/>
            <p:cNvSpPr>
              <a:spLocks noChangeShapeType="1"/>
            </p:cNvSpPr>
            <p:nvPr/>
          </p:nvSpPr>
          <p:spPr bwMode="auto">
            <a:xfrm>
              <a:off x="528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4" name="Text Box 26"/>
            <p:cNvSpPr txBox="1">
              <a:spLocks noChangeArrowheads="1"/>
            </p:cNvSpPr>
            <p:nvPr/>
          </p:nvSpPr>
          <p:spPr bwMode="auto">
            <a:xfrm>
              <a:off x="624" y="48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7675" name="Text Box 27"/>
            <p:cNvSpPr txBox="1">
              <a:spLocks noChangeArrowheads="1"/>
            </p:cNvSpPr>
            <p:nvPr/>
          </p:nvSpPr>
          <p:spPr bwMode="auto">
            <a:xfrm>
              <a:off x="624" y="3504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27676" name="Text Box 28"/>
            <p:cNvSpPr txBox="1">
              <a:spLocks noChangeArrowheads="1"/>
            </p:cNvSpPr>
            <p:nvPr/>
          </p:nvSpPr>
          <p:spPr bwMode="auto">
            <a:xfrm>
              <a:off x="4944" y="48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7677" name="Text Box 29"/>
            <p:cNvSpPr txBox="1">
              <a:spLocks noChangeArrowheads="1"/>
            </p:cNvSpPr>
            <p:nvPr/>
          </p:nvSpPr>
          <p:spPr bwMode="auto">
            <a:xfrm>
              <a:off x="4944" y="350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60325" y="412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X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60325" y="60610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Y</a:t>
            </a:r>
          </a:p>
        </p:txBody>
      </p:sp>
      <p:sp>
        <p:nvSpPr>
          <p:cNvPr id="27680" name="AutoShape 32"/>
          <p:cNvSpPr>
            <a:spLocks noChangeArrowheads="1"/>
          </p:cNvSpPr>
          <p:nvPr/>
        </p:nvSpPr>
        <p:spPr bwMode="auto">
          <a:xfrm>
            <a:off x="12192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IXW</a:t>
            </a:r>
          </a:p>
        </p:txBody>
      </p:sp>
      <p:sp>
        <p:nvSpPr>
          <p:cNvPr id="27681" name="AutoShape 33"/>
          <p:cNvSpPr>
            <a:spLocks noChangeArrowheads="1"/>
          </p:cNvSpPr>
          <p:nvPr/>
        </p:nvSpPr>
        <p:spPr bwMode="auto">
          <a:xfrm>
            <a:off x="73914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IXE</a:t>
            </a:r>
          </a:p>
        </p:txBody>
      </p:sp>
      <p:sp>
        <p:nvSpPr>
          <p:cNvPr id="27682" name="AutoShape 34"/>
          <p:cNvSpPr>
            <a:spLocks noChangeArrowheads="1"/>
          </p:cNvSpPr>
          <p:nvPr/>
        </p:nvSpPr>
        <p:spPr bwMode="auto">
          <a:xfrm>
            <a:off x="3962400" y="9144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IXN</a:t>
            </a:r>
          </a:p>
        </p:txBody>
      </p:sp>
      <p:sp>
        <p:nvSpPr>
          <p:cNvPr id="27683" name="AutoShape 35"/>
          <p:cNvSpPr>
            <a:spLocks noChangeArrowheads="1"/>
          </p:cNvSpPr>
          <p:nvPr/>
        </p:nvSpPr>
        <p:spPr bwMode="auto">
          <a:xfrm>
            <a:off x="4648200" y="51816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IXS</a:t>
            </a:r>
          </a:p>
        </p:txBody>
      </p:sp>
      <p:sp>
        <p:nvSpPr>
          <p:cNvPr id="27684" name="Text Box 36"/>
          <p:cNvSpPr txBox="1">
            <a:spLocks noChangeArrowheads="1"/>
          </p:cNvSpPr>
          <p:nvPr/>
        </p:nvSpPr>
        <p:spPr bwMode="auto">
          <a:xfrm>
            <a:off x="914400" y="3505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7924800" y="3429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7686" name="Text Box 38"/>
          <p:cNvSpPr txBox="1">
            <a:spLocks noChangeArrowheads="1"/>
          </p:cNvSpPr>
          <p:nvPr/>
        </p:nvSpPr>
        <p:spPr bwMode="auto">
          <a:xfrm>
            <a:off x="79248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7687" name="Text Box 39"/>
          <p:cNvSpPr txBox="1">
            <a:spLocks noChangeArrowheads="1"/>
          </p:cNvSpPr>
          <p:nvPr/>
        </p:nvSpPr>
        <p:spPr bwMode="auto">
          <a:xfrm>
            <a:off x="8382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7688" name="Rectangle 40"/>
          <p:cNvSpPr>
            <a:spLocks noChangeArrowheads="1"/>
          </p:cNvSpPr>
          <p:nvPr/>
        </p:nvSpPr>
        <p:spPr bwMode="auto">
          <a:xfrm>
            <a:off x="7620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89" name="Rectangle 41"/>
          <p:cNvSpPr>
            <a:spLocks noChangeArrowheads="1"/>
          </p:cNvSpPr>
          <p:nvPr/>
        </p:nvSpPr>
        <p:spPr bwMode="auto">
          <a:xfrm>
            <a:off x="762000" y="3505200"/>
            <a:ext cx="762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7924800" y="3429000"/>
            <a:ext cx="6096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91" name="Rectangle 43"/>
          <p:cNvSpPr>
            <a:spLocks noChangeArrowheads="1"/>
          </p:cNvSpPr>
          <p:nvPr/>
        </p:nvSpPr>
        <p:spPr bwMode="auto">
          <a:xfrm>
            <a:off x="78486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16764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7693" name="Text Box 45"/>
          <p:cNvSpPr txBox="1">
            <a:spLocks noChangeArrowheads="1"/>
          </p:cNvSpPr>
          <p:nvPr/>
        </p:nvSpPr>
        <p:spPr bwMode="auto">
          <a:xfrm>
            <a:off x="2286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7694" name="Text Box 46"/>
          <p:cNvSpPr txBox="1">
            <a:spLocks noChangeArrowheads="1"/>
          </p:cNvSpPr>
          <p:nvPr/>
        </p:nvSpPr>
        <p:spPr bwMode="auto">
          <a:xfrm>
            <a:off x="3048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36576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990600" y="1295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7697" name="Rectangle 49"/>
          <p:cNvSpPr>
            <a:spLocks noChangeArrowheads="1"/>
          </p:cNvSpPr>
          <p:nvPr/>
        </p:nvSpPr>
        <p:spPr bwMode="auto">
          <a:xfrm>
            <a:off x="2743200" y="19050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 rolls 5, </a:t>
            </a:r>
          </a:p>
          <a:p>
            <a:pPr algn="ctr"/>
            <a:r>
              <a:rPr lang="en-US" sz="1800"/>
              <a:t>Pays Transit on others squares (3*$1000) </a:t>
            </a:r>
          </a:p>
          <a:p>
            <a:pPr algn="ctr"/>
            <a:r>
              <a:rPr lang="en-US" sz="1800" u="sng"/>
              <a:t>Receives revenue on 6 squares (6*$2000)</a:t>
            </a:r>
          </a:p>
          <a:p>
            <a:pPr algn="ctr"/>
            <a:r>
              <a:rPr lang="en-US" sz="1800"/>
              <a:t>$12,000 - $3,000 = $9,000</a:t>
            </a:r>
          </a:p>
        </p:txBody>
      </p:sp>
      <p:sp>
        <p:nvSpPr>
          <p:cNvPr id="27698" name="Rectangle 50"/>
          <p:cNvSpPr>
            <a:spLocks noChangeArrowheads="1"/>
          </p:cNvSpPr>
          <p:nvPr/>
        </p:nvSpPr>
        <p:spPr bwMode="auto">
          <a:xfrm>
            <a:off x="2895600" y="20574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 rolls 3,</a:t>
            </a:r>
          </a:p>
          <a:p>
            <a:pPr algn="ctr"/>
            <a:r>
              <a:rPr lang="en-US"/>
              <a:t>Can get to IXE </a:t>
            </a:r>
          </a:p>
          <a:p>
            <a:pPr algn="ctr"/>
            <a:r>
              <a:rPr lang="en-US" sz="1800"/>
              <a:t>Pays Transit on others squares (8*$1000) </a:t>
            </a:r>
          </a:p>
          <a:p>
            <a:pPr algn="ctr"/>
            <a:r>
              <a:rPr lang="en-US" sz="1800" u="sng"/>
              <a:t>Receives revenue on 4 squares (4*$2000)</a:t>
            </a:r>
          </a:p>
          <a:p>
            <a:pPr algn="ctr"/>
            <a:r>
              <a:rPr lang="en-US" sz="1800"/>
              <a:t>$8,000 - $8,000 = $0</a:t>
            </a:r>
          </a:p>
        </p:txBody>
      </p:sp>
      <p:sp>
        <p:nvSpPr>
          <p:cNvPr id="27699" name="Text Box 51"/>
          <p:cNvSpPr txBox="1">
            <a:spLocks noChangeArrowheads="1"/>
          </p:cNvSpPr>
          <p:nvPr/>
        </p:nvSpPr>
        <p:spPr bwMode="auto">
          <a:xfrm>
            <a:off x="7848600" y="1295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7700" name="Text Box 52"/>
          <p:cNvSpPr txBox="1">
            <a:spLocks noChangeArrowheads="1"/>
          </p:cNvSpPr>
          <p:nvPr/>
        </p:nvSpPr>
        <p:spPr bwMode="auto">
          <a:xfrm>
            <a:off x="7848600" y="175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7701" name="Text Box 53"/>
          <p:cNvSpPr txBox="1">
            <a:spLocks noChangeArrowheads="1"/>
          </p:cNvSpPr>
          <p:nvPr/>
        </p:nvSpPr>
        <p:spPr bwMode="auto">
          <a:xfrm>
            <a:off x="7848600" y="2209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7702" name="Rectangle 54"/>
          <p:cNvSpPr>
            <a:spLocks noChangeArrowheads="1"/>
          </p:cNvSpPr>
          <p:nvPr/>
        </p:nvSpPr>
        <p:spPr bwMode="auto">
          <a:xfrm>
            <a:off x="3048000" y="22098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 rolls 6,</a:t>
            </a:r>
          </a:p>
          <a:p>
            <a:pPr algn="ctr"/>
            <a:r>
              <a:rPr lang="en-US"/>
              <a:t>Can get to IXW, IXS </a:t>
            </a:r>
          </a:p>
          <a:p>
            <a:pPr algn="ctr"/>
            <a:r>
              <a:rPr lang="en-US" sz="1800"/>
              <a:t>Pays Transit on others squares (11*$1000) </a:t>
            </a:r>
          </a:p>
          <a:p>
            <a:pPr algn="ctr"/>
            <a:r>
              <a:rPr lang="en-US" sz="1800" u="sng"/>
              <a:t>Receives revenue on 4 squares (7*$2000)</a:t>
            </a:r>
          </a:p>
          <a:p>
            <a:pPr algn="ctr"/>
            <a:r>
              <a:rPr lang="en-US" sz="1800"/>
              <a:t>$14,000 - $11,000 = $3,000</a:t>
            </a:r>
          </a:p>
        </p:txBody>
      </p:sp>
      <p:sp>
        <p:nvSpPr>
          <p:cNvPr id="27703" name="Text Box 55"/>
          <p:cNvSpPr txBox="1">
            <a:spLocks noChangeArrowheads="1"/>
          </p:cNvSpPr>
          <p:nvPr/>
        </p:nvSpPr>
        <p:spPr bwMode="auto">
          <a:xfrm>
            <a:off x="990600" y="4953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7704" name="Text Box 56"/>
          <p:cNvSpPr txBox="1">
            <a:spLocks noChangeArrowheads="1"/>
          </p:cNvSpPr>
          <p:nvPr/>
        </p:nvSpPr>
        <p:spPr bwMode="auto">
          <a:xfrm>
            <a:off x="990600" y="4495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7705" name="Text Box 57"/>
          <p:cNvSpPr txBox="1">
            <a:spLocks noChangeArrowheads="1"/>
          </p:cNvSpPr>
          <p:nvPr/>
        </p:nvSpPr>
        <p:spPr bwMode="auto">
          <a:xfrm>
            <a:off x="990600" y="3962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7706" name="Text Box 58"/>
          <p:cNvSpPr txBox="1">
            <a:spLocks noChangeArrowheads="1"/>
          </p:cNvSpPr>
          <p:nvPr/>
        </p:nvSpPr>
        <p:spPr bwMode="auto">
          <a:xfrm>
            <a:off x="16764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7707" name="Text Box 59"/>
          <p:cNvSpPr txBox="1">
            <a:spLocks noChangeArrowheads="1"/>
          </p:cNvSpPr>
          <p:nvPr/>
        </p:nvSpPr>
        <p:spPr bwMode="auto">
          <a:xfrm>
            <a:off x="23622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7708" name="Text Box 60"/>
          <p:cNvSpPr txBox="1">
            <a:spLocks noChangeArrowheads="1"/>
          </p:cNvSpPr>
          <p:nvPr/>
        </p:nvSpPr>
        <p:spPr bwMode="auto">
          <a:xfrm>
            <a:off x="30480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7709" name="Rectangle 61"/>
          <p:cNvSpPr>
            <a:spLocks noChangeArrowheads="1"/>
          </p:cNvSpPr>
          <p:nvPr/>
        </p:nvSpPr>
        <p:spPr bwMode="auto">
          <a:xfrm>
            <a:off x="3200400" y="23622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 rolls 1,</a:t>
            </a:r>
          </a:p>
          <a:p>
            <a:pPr algn="ctr"/>
            <a:r>
              <a:rPr lang="en-US"/>
              <a:t>Late entrant heading to IXE</a:t>
            </a:r>
          </a:p>
          <a:p>
            <a:pPr algn="ctr"/>
            <a:r>
              <a:rPr lang="en-US" sz="1800"/>
              <a:t>Pays Transit on others squares (17*$1000) </a:t>
            </a:r>
          </a:p>
          <a:p>
            <a:pPr algn="ctr"/>
            <a:r>
              <a:rPr lang="en-US" sz="1800" u="sng"/>
              <a:t>Receives revenue on 4 squares (2*$2000)</a:t>
            </a:r>
          </a:p>
          <a:p>
            <a:pPr algn="ctr"/>
            <a:r>
              <a:rPr lang="en-US" sz="1800"/>
              <a:t>$2,000 - $17,000 = -$15,000</a:t>
            </a:r>
          </a:p>
        </p:txBody>
      </p:sp>
      <p:sp>
        <p:nvSpPr>
          <p:cNvPr id="27710" name="Text Box 62"/>
          <p:cNvSpPr txBox="1">
            <a:spLocks noChangeArrowheads="1"/>
          </p:cNvSpPr>
          <p:nvPr/>
        </p:nvSpPr>
        <p:spPr bwMode="auto">
          <a:xfrm>
            <a:off x="7832725" y="49180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27711" name="Rectangle 63"/>
          <p:cNvSpPr>
            <a:spLocks noChangeArrowheads="1"/>
          </p:cNvSpPr>
          <p:nvPr/>
        </p:nvSpPr>
        <p:spPr bwMode="auto">
          <a:xfrm>
            <a:off x="3352800" y="2514600"/>
            <a:ext cx="40386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 rolls 3,</a:t>
            </a:r>
          </a:p>
          <a:p>
            <a:pPr algn="ctr"/>
            <a:r>
              <a:rPr lang="en-US"/>
              <a:t>Attaches to IXW</a:t>
            </a:r>
          </a:p>
          <a:p>
            <a:pPr algn="ctr"/>
            <a:r>
              <a:rPr lang="en-US" sz="1800"/>
              <a:t>Receives revenue on 9 squares (9*$2000)</a:t>
            </a:r>
          </a:p>
          <a:p>
            <a:pPr algn="ctr"/>
            <a:r>
              <a:rPr lang="en-US" sz="1800" u="sng"/>
              <a:t>Pays Transit on others squares (13*$1000)</a:t>
            </a:r>
            <a:r>
              <a:rPr lang="en-US" sz="1800"/>
              <a:t> </a:t>
            </a:r>
          </a:p>
          <a:p>
            <a:pPr algn="ctr"/>
            <a:r>
              <a:rPr lang="en-US" sz="1800"/>
              <a:t>$18,000 - $13,000 = $5,000</a:t>
            </a:r>
          </a:p>
          <a:p>
            <a:pPr algn="ctr"/>
            <a:endParaRPr lang="en-US" sz="1800"/>
          </a:p>
          <a:p>
            <a:pPr algn="ctr"/>
            <a:r>
              <a:rPr lang="en-US" sz="1800"/>
              <a:t>Wants to peer with C – split costs?</a:t>
            </a:r>
          </a:p>
          <a:p>
            <a:pPr algn="ctr"/>
            <a:r>
              <a:rPr lang="en-US" sz="1800"/>
              <a:t>YES: -$1,000 + both lose a turn</a:t>
            </a:r>
          </a:p>
          <a:p>
            <a:pPr algn="ctr"/>
            <a:r>
              <a:rPr lang="en-US" sz="1800"/>
              <a:t>Neither has to pay transit to each other!</a:t>
            </a:r>
          </a:p>
        </p:txBody>
      </p:sp>
      <p:sp>
        <p:nvSpPr>
          <p:cNvPr id="27712" name="Text Box 64"/>
          <p:cNvSpPr txBox="1">
            <a:spLocks noChangeArrowheads="1"/>
          </p:cNvSpPr>
          <p:nvPr/>
        </p:nvSpPr>
        <p:spPr bwMode="auto">
          <a:xfrm>
            <a:off x="990600" y="18288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7713" name="Text Box 65"/>
          <p:cNvSpPr txBox="1">
            <a:spLocks noChangeArrowheads="1"/>
          </p:cNvSpPr>
          <p:nvPr/>
        </p:nvSpPr>
        <p:spPr bwMode="auto">
          <a:xfrm>
            <a:off x="990600" y="2362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7714" name="Text Box 66"/>
          <p:cNvSpPr txBox="1">
            <a:spLocks noChangeArrowheads="1"/>
          </p:cNvSpPr>
          <p:nvPr/>
        </p:nvSpPr>
        <p:spPr bwMode="auto">
          <a:xfrm>
            <a:off x="1066800" y="2743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7715" name="Text Box 67"/>
          <p:cNvSpPr txBox="1">
            <a:spLocks noChangeArrowheads="1"/>
          </p:cNvSpPr>
          <p:nvPr/>
        </p:nvSpPr>
        <p:spPr bwMode="auto">
          <a:xfrm>
            <a:off x="1143000" y="3505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7716" name="Rectangle 68"/>
          <p:cNvSpPr>
            <a:spLocks noChangeArrowheads="1"/>
          </p:cNvSpPr>
          <p:nvPr/>
        </p:nvSpPr>
        <p:spPr bwMode="auto">
          <a:xfrm>
            <a:off x="1219200" y="3124200"/>
            <a:ext cx="152400" cy="533400"/>
          </a:xfrm>
          <a:prstGeom prst="rect">
            <a:avLst/>
          </a:prstGeom>
          <a:gradFill rotWithShape="0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 descr="10%"/>
          <p:cNvSpPr>
            <a:spLocks noChangeArrowheads="1"/>
          </p:cNvSpPr>
          <p:nvPr/>
        </p:nvSpPr>
        <p:spPr bwMode="auto">
          <a:xfrm>
            <a:off x="0" y="3429000"/>
            <a:ext cx="9144000" cy="3200400"/>
          </a:xfrm>
          <a:prstGeom prst="rect">
            <a:avLst/>
          </a:prstGeom>
          <a:pattFill prst="pct10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28675" name="Rectangle 3" descr="Small grid"/>
          <p:cNvSpPr>
            <a:spLocks noChangeArrowheads="1"/>
          </p:cNvSpPr>
          <p:nvPr/>
        </p:nvSpPr>
        <p:spPr bwMode="auto">
          <a:xfrm>
            <a:off x="0" y="0"/>
            <a:ext cx="9144000" cy="3200400"/>
          </a:xfrm>
          <a:prstGeom prst="rect">
            <a:avLst/>
          </a:prstGeom>
          <a:pattFill prst="smGrid">
            <a:fgClr>
              <a:srgbClr val="FF99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838200" y="685800"/>
            <a:ext cx="7543800" cy="5334000"/>
            <a:chOff x="528" y="432"/>
            <a:chExt cx="4752" cy="3360"/>
          </a:xfrm>
        </p:grpSpPr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528" y="432"/>
              <a:ext cx="4752" cy="3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528" y="76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79" name="Line 7"/>
            <p:cNvSpPr>
              <a:spLocks noChangeShapeType="1"/>
            </p:cNvSpPr>
            <p:nvPr/>
          </p:nvSpPr>
          <p:spPr bwMode="auto">
            <a:xfrm>
              <a:off x="528" y="110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>
              <a:off x="528" y="144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1" name="Line 9"/>
            <p:cNvSpPr>
              <a:spLocks noChangeShapeType="1"/>
            </p:cNvSpPr>
            <p:nvPr/>
          </p:nvSpPr>
          <p:spPr bwMode="auto">
            <a:xfrm>
              <a:off x="528" y="177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2" name="Line 10"/>
            <p:cNvSpPr>
              <a:spLocks noChangeShapeType="1"/>
            </p:cNvSpPr>
            <p:nvPr/>
          </p:nvSpPr>
          <p:spPr bwMode="auto">
            <a:xfrm>
              <a:off x="528" y="2112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3" name="Line 11"/>
            <p:cNvSpPr>
              <a:spLocks noChangeShapeType="1"/>
            </p:cNvSpPr>
            <p:nvPr/>
          </p:nvSpPr>
          <p:spPr bwMode="auto">
            <a:xfrm>
              <a:off x="528" y="244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4" name="Line 12"/>
            <p:cNvSpPr>
              <a:spLocks noChangeShapeType="1"/>
            </p:cNvSpPr>
            <p:nvPr/>
          </p:nvSpPr>
          <p:spPr bwMode="auto">
            <a:xfrm>
              <a:off x="528" y="278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5" name="Line 13"/>
            <p:cNvSpPr>
              <a:spLocks noChangeShapeType="1"/>
            </p:cNvSpPr>
            <p:nvPr/>
          </p:nvSpPr>
          <p:spPr bwMode="auto">
            <a:xfrm>
              <a:off x="528" y="312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6" name="Line 14"/>
            <p:cNvSpPr>
              <a:spLocks noChangeShapeType="1"/>
            </p:cNvSpPr>
            <p:nvPr/>
          </p:nvSpPr>
          <p:spPr bwMode="auto">
            <a:xfrm>
              <a:off x="528" y="345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7" name="Line 15"/>
            <p:cNvSpPr>
              <a:spLocks noChangeShapeType="1"/>
            </p:cNvSpPr>
            <p:nvPr/>
          </p:nvSpPr>
          <p:spPr bwMode="auto">
            <a:xfrm>
              <a:off x="96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8" name="Line 16"/>
            <p:cNvSpPr>
              <a:spLocks noChangeShapeType="1"/>
            </p:cNvSpPr>
            <p:nvPr/>
          </p:nvSpPr>
          <p:spPr bwMode="auto">
            <a:xfrm>
              <a:off x="139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9" name="Line 17"/>
            <p:cNvSpPr>
              <a:spLocks noChangeShapeType="1"/>
            </p:cNvSpPr>
            <p:nvPr/>
          </p:nvSpPr>
          <p:spPr bwMode="auto">
            <a:xfrm>
              <a:off x="182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0" name="Line 18"/>
            <p:cNvSpPr>
              <a:spLocks noChangeShapeType="1"/>
            </p:cNvSpPr>
            <p:nvPr/>
          </p:nvSpPr>
          <p:spPr bwMode="auto">
            <a:xfrm>
              <a:off x="225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1" name="Line 19"/>
            <p:cNvSpPr>
              <a:spLocks noChangeShapeType="1"/>
            </p:cNvSpPr>
            <p:nvPr/>
          </p:nvSpPr>
          <p:spPr bwMode="auto">
            <a:xfrm>
              <a:off x="268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2" name="Line 20"/>
            <p:cNvSpPr>
              <a:spLocks noChangeShapeType="1"/>
            </p:cNvSpPr>
            <p:nvPr/>
          </p:nvSpPr>
          <p:spPr bwMode="auto">
            <a:xfrm>
              <a:off x="312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3" name="Line 21"/>
            <p:cNvSpPr>
              <a:spLocks noChangeShapeType="1"/>
            </p:cNvSpPr>
            <p:nvPr/>
          </p:nvSpPr>
          <p:spPr bwMode="auto">
            <a:xfrm>
              <a:off x="3552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4" name="Line 22"/>
            <p:cNvSpPr>
              <a:spLocks noChangeShapeType="1"/>
            </p:cNvSpPr>
            <p:nvPr/>
          </p:nvSpPr>
          <p:spPr bwMode="auto">
            <a:xfrm>
              <a:off x="3984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5" name="Line 23"/>
            <p:cNvSpPr>
              <a:spLocks noChangeShapeType="1"/>
            </p:cNvSpPr>
            <p:nvPr/>
          </p:nvSpPr>
          <p:spPr bwMode="auto">
            <a:xfrm>
              <a:off x="4416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6" name="Line 24"/>
            <p:cNvSpPr>
              <a:spLocks noChangeShapeType="1"/>
            </p:cNvSpPr>
            <p:nvPr/>
          </p:nvSpPr>
          <p:spPr bwMode="auto">
            <a:xfrm>
              <a:off x="4848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7" name="Line 25"/>
            <p:cNvSpPr>
              <a:spLocks noChangeShapeType="1"/>
            </p:cNvSpPr>
            <p:nvPr/>
          </p:nvSpPr>
          <p:spPr bwMode="auto">
            <a:xfrm>
              <a:off x="5280" y="432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8" name="Text Box 26"/>
            <p:cNvSpPr txBox="1">
              <a:spLocks noChangeArrowheads="1"/>
            </p:cNvSpPr>
            <p:nvPr/>
          </p:nvSpPr>
          <p:spPr bwMode="auto">
            <a:xfrm>
              <a:off x="624" y="48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8699" name="Text Box 27"/>
            <p:cNvSpPr txBox="1">
              <a:spLocks noChangeArrowheads="1"/>
            </p:cNvSpPr>
            <p:nvPr/>
          </p:nvSpPr>
          <p:spPr bwMode="auto">
            <a:xfrm>
              <a:off x="624" y="3504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28700" name="Text Box 28"/>
            <p:cNvSpPr txBox="1">
              <a:spLocks noChangeArrowheads="1"/>
            </p:cNvSpPr>
            <p:nvPr/>
          </p:nvSpPr>
          <p:spPr bwMode="auto">
            <a:xfrm>
              <a:off x="4944" y="48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8701" name="Text Box 29"/>
            <p:cNvSpPr txBox="1">
              <a:spLocks noChangeArrowheads="1"/>
            </p:cNvSpPr>
            <p:nvPr/>
          </p:nvSpPr>
          <p:spPr bwMode="auto">
            <a:xfrm>
              <a:off x="4944" y="350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60325" y="412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X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60325" y="6061075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Provider Y</a:t>
            </a:r>
          </a:p>
        </p:txBody>
      </p:sp>
      <p:sp>
        <p:nvSpPr>
          <p:cNvPr id="28704" name="AutoShape 32"/>
          <p:cNvSpPr>
            <a:spLocks noChangeArrowheads="1"/>
          </p:cNvSpPr>
          <p:nvPr/>
        </p:nvSpPr>
        <p:spPr bwMode="auto">
          <a:xfrm>
            <a:off x="12192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IXW</a:t>
            </a:r>
          </a:p>
        </p:txBody>
      </p:sp>
      <p:sp>
        <p:nvSpPr>
          <p:cNvPr id="28705" name="AutoShape 33"/>
          <p:cNvSpPr>
            <a:spLocks noChangeArrowheads="1"/>
          </p:cNvSpPr>
          <p:nvPr/>
        </p:nvSpPr>
        <p:spPr bwMode="auto">
          <a:xfrm>
            <a:off x="7391400" y="30480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IXE</a:t>
            </a:r>
          </a:p>
        </p:txBody>
      </p:sp>
      <p:sp>
        <p:nvSpPr>
          <p:cNvPr id="28706" name="AutoShape 34"/>
          <p:cNvSpPr>
            <a:spLocks noChangeArrowheads="1"/>
          </p:cNvSpPr>
          <p:nvPr/>
        </p:nvSpPr>
        <p:spPr bwMode="auto">
          <a:xfrm>
            <a:off x="3962400" y="9144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IXN</a:t>
            </a:r>
          </a:p>
        </p:txBody>
      </p:sp>
      <p:sp>
        <p:nvSpPr>
          <p:cNvPr id="28707" name="AutoShape 35"/>
          <p:cNvSpPr>
            <a:spLocks noChangeArrowheads="1"/>
          </p:cNvSpPr>
          <p:nvPr/>
        </p:nvSpPr>
        <p:spPr bwMode="auto">
          <a:xfrm>
            <a:off x="4648200" y="5181600"/>
            <a:ext cx="609600" cy="5334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IXS</a:t>
            </a:r>
          </a:p>
        </p:txBody>
      </p:sp>
      <p:sp>
        <p:nvSpPr>
          <p:cNvPr id="28708" name="Text Box 36"/>
          <p:cNvSpPr txBox="1">
            <a:spLocks noChangeArrowheads="1"/>
          </p:cNvSpPr>
          <p:nvPr/>
        </p:nvSpPr>
        <p:spPr bwMode="auto">
          <a:xfrm>
            <a:off x="838200" y="35052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YC</a:t>
            </a:r>
          </a:p>
        </p:txBody>
      </p:sp>
      <p:sp>
        <p:nvSpPr>
          <p:cNvPr id="28709" name="Text Box 37"/>
          <p:cNvSpPr txBox="1">
            <a:spLocks noChangeArrowheads="1"/>
          </p:cNvSpPr>
          <p:nvPr/>
        </p:nvSpPr>
        <p:spPr bwMode="auto">
          <a:xfrm>
            <a:off x="7924800" y="3429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28710" name="Text Box 38"/>
          <p:cNvSpPr txBox="1">
            <a:spLocks noChangeArrowheads="1"/>
          </p:cNvSpPr>
          <p:nvPr/>
        </p:nvSpPr>
        <p:spPr bwMode="auto">
          <a:xfrm>
            <a:off x="7772400" y="27432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XB</a:t>
            </a:r>
          </a:p>
        </p:txBody>
      </p:sp>
      <p:sp>
        <p:nvSpPr>
          <p:cNvPr id="28711" name="Text Box 39"/>
          <p:cNvSpPr txBox="1">
            <a:spLocks noChangeArrowheads="1"/>
          </p:cNvSpPr>
          <p:nvPr/>
        </p:nvSpPr>
        <p:spPr bwMode="auto">
          <a:xfrm>
            <a:off x="838200" y="2743200"/>
            <a:ext cx="625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XA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7620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762000" y="3505200"/>
            <a:ext cx="762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7924800" y="3429000"/>
            <a:ext cx="6096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7848600" y="3124200"/>
            <a:ext cx="533400" cy="76200"/>
          </a:xfrm>
          <a:prstGeom prst="rect">
            <a:avLst/>
          </a:prstGeom>
          <a:gradFill rotWithShape="0">
            <a:gsLst>
              <a:gs pos="0">
                <a:srgbClr val="FF99FF">
                  <a:gamma/>
                  <a:shade val="46275"/>
                  <a:invGamma/>
                </a:srgbClr>
              </a:gs>
              <a:gs pos="5000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716" name="Text Box 44"/>
          <p:cNvSpPr txBox="1">
            <a:spLocks noChangeArrowheads="1"/>
          </p:cNvSpPr>
          <p:nvPr/>
        </p:nvSpPr>
        <p:spPr bwMode="auto">
          <a:xfrm>
            <a:off x="16764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8717" name="Text Box 45"/>
          <p:cNvSpPr txBox="1">
            <a:spLocks noChangeArrowheads="1"/>
          </p:cNvSpPr>
          <p:nvPr/>
        </p:nvSpPr>
        <p:spPr bwMode="auto">
          <a:xfrm>
            <a:off x="2286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8718" name="Text Box 46"/>
          <p:cNvSpPr txBox="1">
            <a:spLocks noChangeArrowheads="1"/>
          </p:cNvSpPr>
          <p:nvPr/>
        </p:nvSpPr>
        <p:spPr bwMode="auto">
          <a:xfrm>
            <a:off x="30480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8719" name="Text Box 47"/>
          <p:cNvSpPr txBox="1">
            <a:spLocks noChangeArrowheads="1"/>
          </p:cNvSpPr>
          <p:nvPr/>
        </p:nvSpPr>
        <p:spPr bwMode="auto">
          <a:xfrm>
            <a:off x="3657600" y="762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8720" name="Text Box 48"/>
          <p:cNvSpPr txBox="1">
            <a:spLocks noChangeArrowheads="1"/>
          </p:cNvSpPr>
          <p:nvPr/>
        </p:nvSpPr>
        <p:spPr bwMode="auto">
          <a:xfrm>
            <a:off x="990600" y="1295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8721" name="Rectangle 49"/>
          <p:cNvSpPr>
            <a:spLocks noChangeArrowheads="1"/>
          </p:cNvSpPr>
          <p:nvPr/>
        </p:nvSpPr>
        <p:spPr bwMode="auto">
          <a:xfrm>
            <a:off x="2743200" y="19050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 rolls 5, </a:t>
            </a:r>
          </a:p>
          <a:p>
            <a:pPr algn="ctr"/>
            <a:r>
              <a:rPr lang="en-US" sz="1800"/>
              <a:t>Pays Transit on others squares (3*$1000) </a:t>
            </a:r>
          </a:p>
          <a:p>
            <a:pPr algn="ctr"/>
            <a:r>
              <a:rPr lang="en-US" sz="1800" u="sng"/>
              <a:t>Receives revenue on 6 squares (6*$2000)</a:t>
            </a:r>
          </a:p>
          <a:p>
            <a:pPr algn="ctr"/>
            <a:r>
              <a:rPr lang="en-US" sz="1800"/>
              <a:t>$12,000 - $3,000 = $9,000</a:t>
            </a:r>
          </a:p>
        </p:txBody>
      </p:sp>
      <p:sp>
        <p:nvSpPr>
          <p:cNvPr id="28722" name="Rectangle 50"/>
          <p:cNvSpPr>
            <a:spLocks noChangeArrowheads="1"/>
          </p:cNvSpPr>
          <p:nvPr/>
        </p:nvSpPr>
        <p:spPr bwMode="auto">
          <a:xfrm>
            <a:off x="2895600" y="20574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 rolls 3,</a:t>
            </a:r>
          </a:p>
          <a:p>
            <a:pPr algn="ctr"/>
            <a:r>
              <a:rPr lang="en-US"/>
              <a:t>Can get to IXE </a:t>
            </a:r>
          </a:p>
          <a:p>
            <a:pPr algn="ctr"/>
            <a:r>
              <a:rPr lang="en-US" sz="1800"/>
              <a:t>Pays Transit on others squares (8*$1000) </a:t>
            </a:r>
          </a:p>
          <a:p>
            <a:pPr algn="ctr"/>
            <a:r>
              <a:rPr lang="en-US" sz="1800" u="sng"/>
              <a:t>Receives revenue on 4 squares (4*$2000)</a:t>
            </a:r>
          </a:p>
          <a:p>
            <a:pPr algn="ctr"/>
            <a:r>
              <a:rPr lang="en-US" sz="1800"/>
              <a:t>$8,000 - $8,000 = $0</a:t>
            </a:r>
          </a:p>
        </p:txBody>
      </p:sp>
      <p:sp>
        <p:nvSpPr>
          <p:cNvPr id="28723" name="Text Box 51"/>
          <p:cNvSpPr txBox="1">
            <a:spLocks noChangeArrowheads="1"/>
          </p:cNvSpPr>
          <p:nvPr/>
        </p:nvSpPr>
        <p:spPr bwMode="auto">
          <a:xfrm>
            <a:off x="7848600" y="1295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8724" name="Text Box 52"/>
          <p:cNvSpPr txBox="1">
            <a:spLocks noChangeArrowheads="1"/>
          </p:cNvSpPr>
          <p:nvPr/>
        </p:nvSpPr>
        <p:spPr bwMode="auto">
          <a:xfrm>
            <a:off x="7848600" y="175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8725" name="Text Box 53"/>
          <p:cNvSpPr txBox="1">
            <a:spLocks noChangeArrowheads="1"/>
          </p:cNvSpPr>
          <p:nvPr/>
        </p:nvSpPr>
        <p:spPr bwMode="auto">
          <a:xfrm>
            <a:off x="7848600" y="2209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8726" name="Rectangle 54"/>
          <p:cNvSpPr>
            <a:spLocks noChangeArrowheads="1"/>
          </p:cNvSpPr>
          <p:nvPr/>
        </p:nvSpPr>
        <p:spPr bwMode="auto">
          <a:xfrm>
            <a:off x="3048000" y="22098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 rolls 6,</a:t>
            </a:r>
          </a:p>
          <a:p>
            <a:pPr algn="ctr"/>
            <a:r>
              <a:rPr lang="en-US"/>
              <a:t>Can get to IXW, IXS </a:t>
            </a:r>
          </a:p>
          <a:p>
            <a:pPr algn="ctr"/>
            <a:r>
              <a:rPr lang="en-US" sz="1800"/>
              <a:t>Pays Transit on others squares (11*$1000) </a:t>
            </a:r>
          </a:p>
          <a:p>
            <a:pPr algn="ctr"/>
            <a:r>
              <a:rPr lang="en-US" sz="1800" u="sng"/>
              <a:t>Receives revenue on 4 squares (7*$2000)</a:t>
            </a:r>
          </a:p>
          <a:p>
            <a:pPr algn="ctr"/>
            <a:r>
              <a:rPr lang="en-US" sz="1800"/>
              <a:t>$14,000 - $11,000 = $3,000</a:t>
            </a:r>
          </a:p>
        </p:txBody>
      </p:sp>
      <p:sp>
        <p:nvSpPr>
          <p:cNvPr id="28727" name="Text Box 55"/>
          <p:cNvSpPr txBox="1">
            <a:spLocks noChangeArrowheads="1"/>
          </p:cNvSpPr>
          <p:nvPr/>
        </p:nvSpPr>
        <p:spPr bwMode="auto">
          <a:xfrm>
            <a:off x="990600" y="4953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8728" name="Text Box 56"/>
          <p:cNvSpPr txBox="1">
            <a:spLocks noChangeArrowheads="1"/>
          </p:cNvSpPr>
          <p:nvPr/>
        </p:nvSpPr>
        <p:spPr bwMode="auto">
          <a:xfrm>
            <a:off x="990600" y="4495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8729" name="Text Box 57"/>
          <p:cNvSpPr txBox="1">
            <a:spLocks noChangeArrowheads="1"/>
          </p:cNvSpPr>
          <p:nvPr/>
        </p:nvSpPr>
        <p:spPr bwMode="auto">
          <a:xfrm>
            <a:off x="990600" y="3962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8730" name="Text Box 58"/>
          <p:cNvSpPr txBox="1">
            <a:spLocks noChangeArrowheads="1"/>
          </p:cNvSpPr>
          <p:nvPr/>
        </p:nvSpPr>
        <p:spPr bwMode="auto">
          <a:xfrm>
            <a:off x="16764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8731" name="Text Box 59"/>
          <p:cNvSpPr txBox="1">
            <a:spLocks noChangeArrowheads="1"/>
          </p:cNvSpPr>
          <p:nvPr/>
        </p:nvSpPr>
        <p:spPr bwMode="auto">
          <a:xfrm>
            <a:off x="23622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30480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8733" name="Rectangle 61"/>
          <p:cNvSpPr>
            <a:spLocks noChangeArrowheads="1"/>
          </p:cNvSpPr>
          <p:nvPr/>
        </p:nvSpPr>
        <p:spPr bwMode="auto">
          <a:xfrm>
            <a:off x="3200400" y="23622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 rolls 1,</a:t>
            </a:r>
          </a:p>
          <a:p>
            <a:pPr algn="ctr"/>
            <a:r>
              <a:rPr lang="en-US"/>
              <a:t>Late entrant heading to IXE</a:t>
            </a:r>
          </a:p>
          <a:p>
            <a:pPr algn="ctr"/>
            <a:r>
              <a:rPr lang="en-US" sz="1800"/>
              <a:t>Pays Transit on others squares (17*$1000) </a:t>
            </a:r>
          </a:p>
          <a:p>
            <a:pPr algn="ctr"/>
            <a:r>
              <a:rPr lang="en-US" sz="1800" u="sng"/>
              <a:t>Receives revenue on 4 squares (2*$2000)</a:t>
            </a:r>
          </a:p>
          <a:p>
            <a:pPr algn="ctr"/>
            <a:r>
              <a:rPr lang="en-US" sz="1800"/>
              <a:t>$2,000 - $17,000 = -$15,000</a:t>
            </a:r>
          </a:p>
        </p:txBody>
      </p:sp>
      <p:sp>
        <p:nvSpPr>
          <p:cNvPr id="28734" name="Text Box 62"/>
          <p:cNvSpPr txBox="1">
            <a:spLocks noChangeArrowheads="1"/>
          </p:cNvSpPr>
          <p:nvPr/>
        </p:nvSpPr>
        <p:spPr bwMode="auto">
          <a:xfrm>
            <a:off x="7832725" y="49180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28735" name="Rectangle 63"/>
          <p:cNvSpPr>
            <a:spLocks noChangeArrowheads="1"/>
          </p:cNvSpPr>
          <p:nvPr/>
        </p:nvSpPr>
        <p:spPr bwMode="auto">
          <a:xfrm>
            <a:off x="3352800" y="2514600"/>
            <a:ext cx="40386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 rolls 2,</a:t>
            </a:r>
          </a:p>
          <a:p>
            <a:pPr algn="ctr"/>
            <a:r>
              <a:rPr lang="en-US"/>
              <a:t>Attaches to IXW</a:t>
            </a:r>
          </a:p>
          <a:p>
            <a:pPr algn="ctr"/>
            <a:r>
              <a:rPr lang="en-US" sz="1800"/>
              <a:t>Pays Transit on others squares (13*$1000) </a:t>
            </a:r>
          </a:p>
          <a:p>
            <a:pPr algn="ctr"/>
            <a:r>
              <a:rPr lang="en-US" sz="1800" u="sng"/>
              <a:t>Receives revenue on 8 squares (8*$2000)</a:t>
            </a:r>
          </a:p>
          <a:p>
            <a:pPr algn="ctr"/>
            <a:r>
              <a:rPr lang="en-US" sz="1800"/>
              <a:t>$16,000 - $13,000 = $3,000</a:t>
            </a:r>
          </a:p>
          <a:p>
            <a:pPr algn="ctr"/>
            <a:r>
              <a:rPr lang="en-US" sz="1800"/>
              <a:t>Wants to peer with C – split costs?</a:t>
            </a:r>
          </a:p>
          <a:p>
            <a:pPr algn="ctr"/>
            <a:r>
              <a:rPr lang="en-US" sz="1800"/>
              <a:t>YES: -$1,000 both lose a turn</a:t>
            </a:r>
          </a:p>
          <a:p>
            <a:pPr algn="ctr"/>
            <a:r>
              <a:rPr lang="en-US" sz="1800"/>
              <a:t>Neither has to pay transit to each other</a:t>
            </a:r>
          </a:p>
        </p:txBody>
      </p:sp>
      <p:sp>
        <p:nvSpPr>
          <p:cNvPr id="28736" name="Text Box 64"/>
          <p:cNvSpPr txBox="1">
            <a:spLocks noChangeArrowheads="1"/>
          </p:cNvSpPr>
          <p:nvPr/>
        </p:nvSpPr>
        <p:spPr bwMode="auto">
          <a:xfrm>
            <a:off x="990600" y="18288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8737" name="Text Box 65"/>
          <p:cNvSpPr txBox="1">
            <a:spLocks noChangeArrowheads="1"/>
          </p:cNvSpPr>
          <p:nvPr/>
        </p:nvSpPr>
        <p:spPr bwMode="auto">
          <a:xfrm>
            <a:off x="990600" y="2362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8738" name="Rectangle 66"/>
          <p:cNvSpPr>
            <a:spLocks noChangeArrowheads="1"/>
          </p:cNvSpPr>
          <p:nvPr/>
        </p:nvSpPr>
        <p:spPr bwMode="auto">
          <a:xfrm>
            <a:off x="3505200" y="2667000"/>
            <a:ext cx="3962400" cy="2895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 rolls 6,</a:t>
            </a:r>
          </a:p>
          <a:p>
            <a:pPr algn="ctr"/>
            <a:r>
              <a:rPr lang="en-US"/>
              <a:t>Attaches to IXE*IXN</a:t>
            </a:r>
          </a:p>
          <a:p>
            <a:pPr algn="ctr"/>
            <a:r>
              <a:rPr lang="en-US" sz="1800"/>
              <a:t>Receives revenue on 10 squares (10*$2000)</a:t>
            </a:r>
          </a:p>
          <a:p>
            <a:pPr algn="ctr"/>
            <a:r>
              <a:rPr lang="en-US" sz="1800" u="sng"/>
              <a:t>Pays Transit on others squares (21*$1000)</a:t>
            </a:r>
            <a:r>
              <a:rPr lang="en-US" sz="1800"/>
              <a:t> </a:t>
            </a:r>
          </a:p>
          <a:p>
            <a:pPr algn="ctr"/>
            <a:r>
              <a:rPr lang="en-US" sz="1800"/>
              <a:t>$20,000 - $21,000 = </a:t>
            </a:r>
            <a:r>
              <a:rPr lang="en-US" sz="1800">
                <a:solidFill>
                  <a:srgbClr val="FF0000"/>
                </a:solidFill>
              </a:rPr>
              <a:t>-$1,000</a:t>
            </a:r>
          </a:p>
          <a:p>
            <a:pPr algn="ctr"/>
            <a:endParaRPr lang="en-US" sz="1800">
              <a:solidFill>
                <a:srgbClr val="FF0000"/>
              </a:solidFill>
            </a:endParaRPr>
          </a:p>
          <a:p>
            <a:pPr algn="ctr"/>
            <a:r>
              <a:rPr lang="en-US" sz="1800"/>
              <a:t>Wants to peer with A – split costs?</a:t>
            </a:r>
          </a:p>
          <a:p>
            <a:pPr algn="ctr"/>
            <a:r>
              <a:rPr lang="en-US" sz="1800"/>
              <a:t>NO: You pissed me off,</a:t>
            </a:r>
          </a:p>
          <a:p>
            <a:pPr algn="ctr"/>
            <a:r>
              <a:rPr lang="en-US" sz="1800"/>
              <a:t>Yes: if $0 &amp; B lose both turns</a:t>
            </a:r>
          </a:p>
          <a:p>
            <a:pPr algn="ctr"/>
            <a:r>
              <a:rPr lang="en-US" sz="1800"/>
              <a:t>Both walk away</a:t>
            </a:r>
          </a:p>
        </p:txBody>
      </p:sp>
      <p:sp>
        <p:nvSpPr>
          <p:cNvPr id="28739" name="Rectangle 67"/>
          <p:cNvSpPr>
            <a:spLocks noChangeArrowheads="1"/>
          </p:cNvSpPr>
          <p:nvPr/>
        </p:nvSpPr>
        <p:spPr bwMode="auto">
          <a:xfrm>
            <a:off x="1371600" y="2743200"/>
            <a:ext cx="76200" cy="457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740" name="Rectangle 68"/>
          <p:cNvSpPr>
            <a:spLocks noChangeArrowheads="1"/>
          </p:cNvSpPr>
          <p:nvPr/>
        </p:nvSpPr>
        <p:spPr bwMode="auto">
          <a:xfrm>
            <a:off x="1447800" y="3505200"/>
            <a:ext cx="76200" cy="457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741" name="Text Box 69"/>
          <p:cNvSpPr txBox="1">
            <a:spLocks noChangeArrowheads="1"/>
          </p:cNvSpPr>
          <p:nvPr/>
        </p:nvSpPr>
        <p:spPr bwMode="auto">
          <a:xfrm>
            <a:off x="7146925" y="7270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8742" name="Text Box 70"/>
          <p:cNvSpPr txBox="1">
            <a:spLocks noChangeArrowheads="1"/>
          </p:cNvSpPr>
          <p:nvPr/>
        </p:nvSpPr>
        <p:spPr bwMode="auto">
          <a:xfrm>
            <a:off x="6477000" y="762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8743" name="Text Box 71"/>
          <p:cNvSpPr txBox="1">
            <a:spLocks noChangeArrowheads="1"/>
          </p:cNvSpPr>
          <p:nvPr/>
        </p:nvSpPr>
        <p:spPr bwMode="auto">
          <a:xfrm>
            <a:off x="5807075" y="79692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8744" name="Text Box 72"/>
          <p:cNvSpPr txBox="1">
            <a:spLocks noChangeArrowheads="1"/>
          </p:cNvSpPr>
          <p:nvPr/>
        </p:nvSpPr>
        <p:spPr bwMode="auto">
          <a:xfrm>
            <a:off x="5137150" y="83185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8745" name="Text Box 73"/>
          <p:cNvSpPr txBox="1">
            <a:spLocks noChangeArrowheads="1"/>
          </p:cNvSpPr>
          <p:nvPr/>
        </p:nvSpPr>
        <p:spPr bwMode="auto">
          <a:xfrm>
            <a:off x="4495800" y="762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8746" name="Rectangle 74"/>
          <p:cNvSpPr>
            <a:spLocks noChangeArrowheads="1"/>
          </p:cNvSpPr>
          <p:nvPr/>
        </p:nvSpPr>
        <p:spPr bwMode="auto">
          <a:xfrm>
            <a:off x="304800" y="533400"/>
            <a:ext cx="32004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 Position</a:t>
            </a:r>
          </a:p>
          <a:p>
            <a:pPr algn="ctr"/>
            <a:r>
              <a:rPr lang="en-US"/>
              <a:t>9 Revenue squares</a:t>
            </a:r>
          </a:p>
          <a:p>
            <a:pPr algn="ctr"/>
            <a:r>
              <a:rPr lang="en-US"/>
              <a:t>1 lost turn</a:t>
            </a:r>
          </a:p>
          <a:p>
            <a:pPr algn="ctr"/>
            <a:r>
              <a:rPr lang="en-US"/>
              <a:t>Peering w/C </a:t>
            </a:r>
          </a:p>
          <a:p>
            <a:pPr algn="ctr"/>
            <a:r>
              <a:rPr lang="en-US"/>
              <a:t>reduced cost $8000/turn</a:t>
            </a:r>
          </a:p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Internet Researcher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90% externally focused</a:t>
            </a:r>
          </a:p>
          <a:p>
            <a:r>
              <a:rPr lang="en-US"/>
              <a:t>Many documents on Protocols</a:t>
            </a:r>
          </a:p>
          <a:p>
            <a:r>
              <a:rPr lang="en-US"/>
              <a:t>Lack of Operations documents</a:t>
            </a:r>
          </a:p>
          <a:p>
            <a:r>
              <a:rPr lang="en-US"/>
              <a:t>Research: Peering </a:t>
            </a:r>
          </a:p>
          <a:p>
            <a:pPr lvl="1"/>
            <a:r>
              <a:rPr lang="en-US"/>
              <a:t>How does Peering work?</a:t>
            </a:r>
          </a:p>
          <a:p>
            <a:pPr lvl="1"/>
            <a:r>
              <a:rPr lang="en-US"/>
              <a:t>What are the definitions?</a:t>
            </a:r>
          </a:p>
          <a:p>
            <a:pPr lvl="1"/>
            <a:r>
              <a:rPr lang="en-US"/>
              <a:t>What are the “Tricks of the Trade?”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6384925" y="6289675"/>
            <a:ext cx="2822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White paper process..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/>
              <a:t>Let’s play!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7772400" cy="41148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/>
              <a:t>WELCOME TO </a:t>
            </a:r>
            <a:r>
              <a:rPr lang="en-US" sz="2800" b="1"/>
              <a:t>BILLAND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4 ISPs that have never played before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Open Board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$35,000 VC Funding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We want to hear your thought process and peering negotiations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Winner - prize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685800" y="4114800"/>
            <a:ext cx="3048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810000" y="3810000"/>
            <a:ext cx="3197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/>
              <a:t>$25,000 VC Funding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7239000" y="3810000"/>
            <a:ext cx="157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1</a:t>
            </a:r>
            <a:r>
              <a:rPr lang="en-US">
                <a:ea typeface="Times New Roman" charset="0"/>
                <a:cs typeface="Times New Roman" charset="0"/>
              </a:rPr>
              <a:t>¥ = $1000</a:t>
            </a:r>
            <a:endParaRPr 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810000" y="5334000"/>
            <a:ext cx="51435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WINNER: At 5:25?PM we will stop and</a:t>
            </a:r>
          </a:p>
          <a:p>
            <a:r>
              <a:rPr lang="en-US"/>
              <a:t>assume that every roll was a “3”</a:t>
            </a:r>
          </a:p>
          <a:p>
            <a:r>
              <a:rPr lang="en-US"/>
              <a:t>from that point on out to 12 rounds..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Play the Peering Simulation Game…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5236" name="MacOS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677" fill="hold"/>
                                        <p:tgtEl>
                                          <p:spTgt spid="952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5236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Top 5 Reasons NOT to Peer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4876800" y="4572000"/>
            <a:ext cx="1219200" cy="228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27" name="AutoShape 3"/>
          <p:cNvSpPr>
            <a:spLocks noChangeArrowheads="1"/>
          </p:cNvSpPr>
          <p:nvPr/>
        </p:nvSpPr>
        <p:spPr bwMode="auto">
          <a:xfrm>
            <a:off x="6096000" y="4343400"/>
            <a:ext cx="533400" cy="6096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6553200" y="4572000"/>
            <a:ext cx="1219200" cy="228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 5 Reasons not to Peer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1) Already get Traffic for “free” (through existing peering relationships)</a:t>
            </a:r>
          </a:p>
          <a:p>
            <a:pPr marL="609600" indent="-609600">
              <a:buFontTx/>
              <a:buNone/>
            </a:pPr>
            <a:endParaRPr lang="en-US"/>
          </a:p>
        </p:txBody>
      </p:sp>
      <p:grpSp>
        <p:nvGrpSpPr>
          <p:cNvPr id="77831" name="Group 7"/>
          <p:cNvGrpSpPr>
            <a:grpSpLocks/>
          </p:cNvGrpSpPr>
          <p:nvPr/>
        </p:nvGrpSpPr>
        <p:grpSpPr bwMode="auto">
          <a:xfrm>
            <a:off x="2057400" y="3124200"/>
            <a:ext cx="2438400" cy="1295400"/>
            <a:chOff x="3024" y="1776"/>
            <a:chExt cx="1536" cy="816"/>
          </a:xfrm>
        </p:grpSpPr>
        <p:sp>
          <p:nvSpPr>
            <p:cNvPr id="77832" name="Rectangle 8"/>
            <p:cNvSpPr>
              <a:spLocks noChangeArrowheads="1"/>
            </p:cNvSpPr>
            <p:nvPr/>
          </p:nvSpPr>
          <p:spPr bwMode="auto">
            <a:xfrm>
              <a:off x="3696" y="2256"/>
              <a:ext cx="864" cy="144"/>
            </a:xfrm>
            <a:prstGeom prst="rect">
              <a:avLst/>
            </a:prstGeom>
            <a:gradFill rotWithShape="0">
              <a:gsLst>
                <a:gs pos="0">
                  <a:srgbClr val="FF5050">
                    <a:gamma/>
                    <a:shade val="46275"/>
                    <a:invGamma/>
                  </a:srgbClr>
                </a:gs>
                <a:gs pos="50000">
                  <a:srgbClr val="FF5050"/>
                </a:gs>
                <a:gs pos="100000">
                  <a:srgbClr val="FF505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833" name="Text Box 9"/>
            <p:cNvSpPr txBox="1">
              <a:spLocks noChangeArrowheads="1"/>
            </p:cNvSpPr>
            <p:nvPr/>
          </p:nvSpPr>
          <p:spPr bwMode="auto">
            <a:xfrm>
              <a:off x="3792" y="1776"/>
              <a:ext cx="72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b="1">
                  <a:solidFill>
                    <a:srgbClr val="FF6600"/>
                  </a:solidFill>
                </a:rPr>
                <a:t>Transit</a:t>
              </a:r>
            </a:p>
            <a:p>
              <a:r>
                <a:rPr lang="en-US" b="1">
                  <a:solidFill>
                    <a:srgbClr val="FF6600"/>
                  </a:solidFill>
                </a:rPr>
                <a:t>$$$</a:t>
              </a:r>
            </a:p>
          </p:txBody>
        </p:sp>
        <p:sp>
          <p:nvSpPr>
            <p:cNvPr id="77834" name="Oval 10"/>
            <p:cNvSpPr>
              <a:spLocks noChangeArrowheads="1"/>
            </p:cNvSpPr>
            <p:nvPr/>
          </p:nvSpPr>
          <p:spPr bwMode="auto">
            <a:xfrm>
              <a:off x="3216" y="1920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b="1"/>
            </a:p>
          </p:txBody>
        </p:sp>
        <p:sp>
          <p:nvSpPr>
            <p:cNvPr id="77835" name="Oval 11"/>
            <p:cNvSpPr>
              <a:spLocks noChangeArrowheads="1"/>
            </p:cNvSpPr>
            <p:nvPr/>
          </p:nvSpPr>
          <p:spPr bwMode="auto">
            <a:xfrm>
              <a:off x="3024" y="225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b="1"/>
            </a:p>
          </p:txBody>
        </p:sp>
        <p:sp>
          <p:nvSpPr>
            <p:cNvPr id="77836" name="Line 12"/>
            <p:cNvSpPr>
              <a:spLocks noChangeShapeType="1"/>
            </p:cNvSpPr>
            <p:nvPr/>
          </p:nvSpPr>
          <p:spPr bwMode="auto">
            <a:xfrm>
              <a:off x="3168" y="2160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837" name="Line 13"/>
            <p:cNvSpPr>
              <a:spLocks noChangeShapeType="1"/>
            </p:cNvSpPr>
            <p:nvPr/>
          </p:nvSpPr>
          <p:spPr bwMode="auto">
            <a:xfrm>
              <a:off x="3168" y="23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838" name="Oval 14"/>
            <p:cNvSpPr>
              <a:spLocks noChangeArrowheads="1"/>
            </p:cNvSpPr>
            <p:nvPr/>
          </p:nvSpPr>
          <p:spPr bwMode="auto">
            <a:xfrm>
              <a:off x="3216" y="2064"/>
              <a:ext cx="576" cy="52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b="1"/>
                <a:t>Yahoo!</a:t>
              </a:r>
            </a:p>
          </p:txBody>
        </p:sp>
        <p:sp>
          <p:nvSpPr>
            <p:cNvPr id="77839" name="Line 15"/>
            <p:cNvSpPr>
              <a:spLocks noChangeShapeType="1"/>
            </p:cNvSpPr>
            <p:nvPr/>
          </p:nvSpPr>
          <p:spPr bwMode="auto">
            <a:xfrm>
              <a:off x="3312" y="206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840" name="Oval 16"/>
            <p:cNvSpPr>
              <a:spLocks noChangeArrowheads="1"/>
            </p:cNvSpPr>
            <p:nvPr/>
          </p:nvSpPr>
          <p:spPr bwMode="auto">
            <a:xfrm>
              <a:off x="3072" y="2064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b="1"/>
            </a:p>
          </p:txBody>
        </p:sp>
      </p:grpSp>
      <p:sp>
        <p:nvSpPr>
          <p:cNvPr id="77841" name="Oval 17"/>
          <p:cNvSpPr>
            <a:spLocks noChangeArrowheads="1"/>
          </p:cNvSpPr>
          <p:nvPr/>
        </p:nvSpPr>
        <p:spPr bwMode="auto">
          <a:xfrm>
            <a:off x="3657600" y="3657600"/>
            <a:ext cx="1905000" cy="2438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/>
              <a:t>Transit ISP</a:t>
            </a:r>
          </a:p>
          <a:p>
            <a:pPr algn="ctr"/>
            <a:r>
              <a:rPr lang="en-US" b="1"/>
              <a:t>EXODUS</a:t>
            </a:r>
          </a:p>
        </p:txBody>
      </p:sp>
      <p:sp>
        <p:nvSpPr>
          <p:cNvPr id="77842" name="Text Box 18"/>
          <p:cNvSpPr txBox="1">
            <a:spLocks noChangeArrowheads="1"/>
          </p:cNvSpPr>
          <p:nvPr/>
        </p:nvSpPr>
        <p:spPr bwMode="auto">
          <a:xfrm>
            <a:off x="6553200" y="3810000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/>
              <a:t>Peering</a:t>
            </a:r>
          </a:p>
          <a:p>
            <a:r>
              <a:rPr lang="en-US" b="1"/>
              <a:t>     $</a:t>
            </a:r>
          </a:p>
        </p:txBody>
      </p:sp>
      <p:sp>
        <p:nvSpPr>
          <p:cNvPr id="77843" name="Oval 19"/>
          <p:cNvSpPr>
            <a:spLocks noChangeArrowheads="1"/>
          </p:cNvSpPr>
          <p:nvPr/>
        </p:nvSpPr>
        <p:spPr bwMode="auto">
          <a:xfrm>
            <a:off x="8610600" y="4572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1"/>
          </a:p>
        </p:txBody>
      </p:sp>
      <p:sp>
        <p:nvSpPr>
          <p:cNvPr id="77844" name="Oval 20"/>
          <p:cNvSpPr>
            <a:spLocks noChangeArrowheads="1"/>
          </p:cNvSpPr>
          <p:nvPr/>
        </p:nvSpPr>
        <p:spPr bwMode="auto">
          <a:xfrm>
            <a:off x="8534400" y="4267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1"/>
          </a:p>
        </p:txBody>
      </p:sp>
      <p:sp>
        <p:nvSpPr>
          <p:cNvPr id="77845" name="Oval 21"/>
          <p:cNvSpPr>
            <a:spLocks noChangeArrowheads="1"/>
          </p:cNvSpPr>
          <p:nvPr/>
        </p:nvSpPr>
        <p:spPr bwMode="auto">
          <a:xfrm>
            <a:off x="8534400" y="4876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1"/>
          </a:p>
        </p:txBody>
      </p:sp>
      <p:sp>
        <p:nvSpPr>
          <p:cNvPr id="77846" name="Oval 22"/>
          <p:cNvSpPr>
            <a:spLocks noChangeArrowheads="1"/>
          </p:cNvSpPr>
          <p:nvPr/>
        </p:nvSpPr>
        <p:spPr bwMode="auto">
          <a:xfrm>
            <a:off x="7620000" y="4267200"/>
            <a:ext cx="914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/>
              <a:t>AOL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7543800" y="4457700"/>
            <a:ext cx="434975" cy="10287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7467600" y="3581400"/>
            <a:ext cx="609600" cy="20574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7696200" y="3727450"/>
            <a:ext cx="381000" cy="19113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7543800" y="3651250"/>
            <a:ext cx="87313" cy="19113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4" name="Line 6"/>
          <p:cNvSpPr>
            <a:spLocks noChangeShapeType="1"/>
          </p:cNvSpPr>
          <p:nvPr/>
        </p:nvSpPr>
        <p:spPr bwMode="auto">
          <a:xfrm flipV="1">
            <a:off x="7848600" y="3962400"/>
            <a:ext cx="1588" cy="1447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5" name="Line 7"/>
          <p:cNvSpPr>
            <a:spLocks noChangeShapeType="1"/>
          </p:cNvSpPr>
          <p:nvPr/>
        </p:nvSpPr>
        <p:spPr bwMode="auto">
          <a:xfrm>
            <a:off x="7543800" y="4267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 5 Reasons not to Peer</a:t>
            </a:r>
          </a:p>
        </p:txBody>
      </p:sp>
      <p:sp>
        <p:nvSpPr>
          <p:cNvPr id="7885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010400" cy="4114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/>
              <a:t>2) Not True Peers</a:t>
            </a:r>
          </a:p>
          <a:p>
            <a:pPr marL="609600" indent="-609600"/>
            <a:r>
              <a:rPr lang="en-US" sz="2800"/>
              <a:t>Traffic inequity</a:t>
            </a:r>
          </a:p>
          <a:p>
            <a:pPr marL="609600" indent="-609600"/>
            <a:endParaRPr lang="en-US" sz="2800"/>
          </a:p>
          <a:p>
            <a:pPr marL="609600" indent="-609600"/>
            <a:endParaRPr lang="en-US" sz="2800"/>
          </a:p>
          <a:p>
            <a:pPr marL="609600" indent="-609600"/>
            <a:r>
              <a:rPr lang="en-US" sz="2800"/>
              <a:t>Scale inequity</a:t>
            </a:r>
          </a:p>
          <a:p>
            <a:pPr marL="609600" indent="-609600"/>
            <a:r>
              <a:rPr lang="en-US" sz="2800"/>
              <a:t>Not even investments in infrastructure</a:t>
            </a:r>
          </a:p>
          <a:p>
            <a:pPr marL="609600" indent="-609600"/>
            <a:r>
              <a:rPr lang="en-US" sz="2800"/>
              <a:t>Form: “I don’t want to haul your traffic around the globe”</a:t>
            </a:r>
          </a:p>
          <a:p>
            <a:pPr marL="609600" indent="-609600">
              <a:buFontTx/>
              <a:buNone/>
            </a:pPr>
            <a:endParaRPr lang="en-US" sz="2800"/>
          </a:p>
        </p:txBody>
      </p:sp>
      <p:sp>
        <p:nvSpPr>
          <p:cNvPr id="78858" name="Oval 10"/>
          <p:cNvSpPr>
            <a:spLocks noChangeArrowheads="1"/>
          </p:cNvSpPr>
          <p:nvPr/>
        </p:nvSpPr>
        <p:spPr bwMode="auto">
          <a:xfrm>
            <a:off x="1828800" y="3352800"/>
            <a:ext cx="65532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Large Global Network Provider</a:t>
            </a:r>
          </a:p>
        </p:txBody>
      </p:sp>
      <p:sp>
        <p:nvSpPr>
          <p:cNvPr id="78859" name="Oval 11"/>
          <p:cNvSpPr>
            <a:spLocks noChangeArrowheads="1"/>
          </p:cNvSpPr>
          <p:nvPr/>
        </p:nvSpPr>
        <p:spPr bwMode="auto">
          <a:xfrm>
            <a:off x="7086600" y="5410200"/>
            <a:ext cx="1676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Small</a:t>
            </a:r>
          </a:p>
          <a:p>
            <a:pPr algn="ctr"/>
            <a:r>
              <a:rPr lang="en-US"/>
              <a:t>Regional</a:t>
            </a:r>
          </a:p>
          <a:p>
            <a:pPr algn="ctr"/>
            <a:r>
              <a:rPr lang="en-US"/>
              <a:t>Player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4114800" y="1828800"/>
            <a:ext cx="449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Huge investment in Int’s circuits,</a:t>
            </a:r>
          </a:p>
          <a:p>
            <a:r>
              <a:rPr lang="en-US"/>
              <a:t>100’s of routers and colo sites,</a:t>
            </a:r>
          </a:p>
          <a:p>
            <a:r>
              <a:rPr lang="en-US"/>
              <a:t>Staff installs, peering negotiations, </a:t>
            </a:r>
          </a:p>
          <a:p>
            <a:r>
              <a:rPr lang="en-US"/>
              <a:t>Millions of customers, etc.</a:t>
            </a:r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 flipH="1">
            <a:off x="7239000" y="3124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 5 Reasons Not to Peer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1200"/>
            <a:ext cx="40386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/>
              <a:t>3) Lack of Technical Competence</a:t>
            </a:r>
          </a:p>
          <a:p>
            <a:pPr>
              <a:buFontTx/>
              <a:buNone/>
            </a:pPr>
            <a:r>
              <a:rPr lang="en-US" sz="2800"/>
              <a:t>Troubleshooting network  problems takes longer when the other ISP NOC and engineers </a:t>
            </a:r>
            <a:r>
              <a:rPr lang="en-US" sz="2800" u="sng"/>
              <a:t>lack the technical expertise</a:t>
            </a:r>
            <a:r>
              <a:rPr lang="en-US" sz="2800"/>
              <a:t> during an outage…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 5 Reasons Not to Peer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4) Transit Sales Preferred</a:t>
            </a:r>
          </a:p>
          <a:p>
            <a:r>
              <a:rPr lang="en-US"/>
              <a:t>We rather sell you transit…“Let me introduce you to our sales guys”</a:t>
            </a:r>
          </a:p>
          <a:p>
            <a:endParaRPr lang="en-US"/>
          </a:p>
        </p:txBody>
      </p:sp>
      <p:pic>
        <p:nvPicPr>
          <p:cNvPr id="80900" name="Picture 4" descr="bs00508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78488" y="3048000"/>
            <a:ext cx="3465512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5334000" y="3276600"/>
            <a:ext cx="76200" cy="35814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2743200" y="3276600"/>
            <a:ext cx="76200" cy="35814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7315200" y="4800600"/>
            <a:ext cx="609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 rot="1898238">
            <a:off x="3276600" y="5461000"/>
            <a:ext cx="9144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685800"/>
          </a:xfrm>
        </p:spPr>
        <p:txBody>
          <a:bodyPr/>
          <a:lstStyle/>
          <a:p>
            <a:r>
              <a:rPr lang="en-US"/>
              <a:t>Top 5 Reasons Not to Peer</a:t>
            </a: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609600"/>
            <a:ext cx="76200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5) BGP is Tough</a:t>
            </a:r>
          </a:p>
          <a:p>
            <a:pPr>
              <a:buFontTx/>
              <a:buNone/>
            </a:pPr>
            <a:r>
              <a:rPr lang="en-US"/>
              <a:t>“BGP? No Expertise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No measurements</a:t>
            </a:r>
            <a:r>
              <a:rPr lang="en-US">
                <a:sym typeface="Wingdings" charset="2"/>
              </a:rPr>
              <a:t> No Justification to hire expertsBGP?”</a:t>
            </a:r>
            <a:endParaRPr lang="en-US"/>
          </a:p>
        </p:txBody>
      </p:sp>
      <p:pic>
        <p:nvPicPr>
          <p:cNvPr id="81928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937000"/>
            <a:ext cx="223520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2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038600"/>
            <a:ext cx="223520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2971800" y="4241800"/>
            <a:ext cx="1165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Primary</a:t>
            </a:r>
          </a:p>
        </p:txBody>
      </p: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3108325" y="6035675"/>
            <a:ext cx="1114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Backup</a:t>
            </a:r>
          </a:p>
          <a:p>
            <a:r>
              <a:rPr lang="en-US"/>
              <a:t>Transit</a:t>
            </a:r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 flipV="1">
            <a:off x="3505200" y="5613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3" name="Line 13"/>
          <p:cNvSpPr>
            <a:spLocks noChangeShapeType="1"/>
          </p:cNvSpPr>
          <p:nvPr/>
        </p:nvSpPr>
        <p:spPr bwMode="auto">
          <a:xfrm flipH="1">
            <a:off x="3733800" y="46228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1934" name="Picture 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4191000"/>
            <a:ext cx="3322638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35" name="Text Box 15"/>
          <p:cNvSpPr txBox="1">
            <a:spLocks noChangeArrowheads="1"/>
          </p:cNvSpPr>
          <p:nvPr/>
        </p:nvSpPr>
        <p:spPr bwMode="auto">
          <a:xfrm>
            <a:off x="7010400" y="3505200"/>
            <a:ext cx="1165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Primary</a:t>
            </a:r>
          </a:p>
        </p:txBody>
      </p:sp>
      <p:sp>
        <p:nvSpPr>
          <p:cNvPr id="81936" name="Line 16"/>
          <p:cNvSpPr>
            <a:spLocks noChangeShapeType="1"/>
          </p:cNvSpPr>
          <p:nvPr/>
        </p:nvSpPr>
        <p:spPr bwMode="auto">
          <a:xfrm flipH="1">
            <a:off x="7772400" y="38862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7" name="Text Box 17"/>
          <p:cNvSpPr txBox="1">
            <a:spLocks noChangeArrowheads="1"/>
          </p:cNvSpPr>
          <p:nvPr/>
        </p:nvSpPr>
        <p:spPr bwMode="auto">
          <a:xfrm>
            <a:off x="5867400" y="3581400"/>
            <a:ext cx="1114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Backup</a:t>
            </a:r>
          </a:p>
          <a:p>
            <a:r>
              <a:rPr lang="en-US"/>
              <a:t>Transit</a:t>
            </a:r>
          </a:p>
        </p:txBody>
      </p:sp>
      <p:sp>
        <p:nvSpPr>
          <p:cNvPr id="81938" name="Line 18"/>
          <p:cNvSpPr>
            <a:spLocks noChangeShapeType="1"/>
          </p:cNvSpPr>
          <p:nvPr/>
        </p:nvSpPr>
        <p:spPr bwMode="auto">
          <a:xfrm>
            <a:off x="6858000" y="39624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9" name="Rectangle 19"/>
          <p:cNvSpPr>
            <a:spLocks noChangeArrowheads="1"/>
          </p:cNvSpPr>
          <p:nvPr/>
        </p:nvSpPr>
        <p:spPr bwMode="auto">
          <a:xfrm>
            <a:off x="228600" y="3048000"/>
            <a:ext cx="8686800" cy="3048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1447800" y="2667000"/>
            <a:ext cx="2492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Conceptual Hurdle</a:t>
            </a:r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4114800" y="2667000"/>
            <a:ext cx="2492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Conceptual Hurdle</a:t>
            </a:r>
          </a:p>
        </p:txBody>
      </p:sp>
      <p:sp>
        <p:nvSpPr>
          <p:cNvPr id="81942" name="AutoShape 22"/>
          <p:cNvSpPr>
            <a:spLocks noChangeArrowheads="1"/>
          </p:cNvSpPr>
          <p:nvPr/>
        </p:nvSpPr>
        <p:spPr bwMode="auto">
          <a:xfrm>
            <a:off x="2286000" y="3124200"/>
            <a:ext cx="1066800" cy="685800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800 w 21600"/>
              <a:gd name="T5" fmla="*/ -1 h 21600"/>
              <a:gd name="T6" fmla="*/ 2699 w 21600"/>
              <a:gd name="T7" fmla="*/ 10799 h 21600"/>
              <a:gd name="T8" fmla="*/ 10800 w 21600"/>
              <a:gd name="T9" fmla="*/ 5399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-1" y="10799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43" name="AutoShape 23"/>
          <p:cNvSpPr>
            <a:spLocks noChangeArrowheads="1"/>
          </p:cNvSpPr>
          <p:nvPr/>
        </p:nvSpPr>
        <p:spPr bwMode="auto">
          <a:xfrm>
            <a:off x="4800600" y="3124200"/>
            <a:ext cx="1066800" cy="685800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800 w 21600"/>
              <a:gd name="T5" fmla="*/ -1 h 21600"/>
              <a:gd name="T6" fmla="*/ 2699 w 21600"/>
              <a:gd name="T7" fmla="*/ 10799 h 21600"/>
              <a:gd name="T8" fmla="*/ 10800 w 21600"/>
              <a:gd name="T9" fmla="*/ 5399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-1" y="10799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44" name="Text Box 24"/>
          <p:cNvSpPr txBox="1">
            <a:spLocks noChangeArrowheads="1"/>
          </p:cNvSpPr>
          <p:nvPr/>
        </p:nvSpPr>
        <p:spPr bwMode="auto">
          <a:xfrm>
            <a:off x="7467600" y="2514600"/>
            <a:ext cx="1300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Complex</a:t>
            </a:r>
          </a:p>
        </p:txBody>
      </p:sp>
      <p:sp>
        <p:nvSpPr>
          <p:cNvPr id="81945" name="Text Box 25"/>
          <p:cNvSpPr txBox="1">
            <a:spLocks noChangeArrowheads="1"/>
          </p:cNvSpPr>
          <p:nvPr/>
        </p:nvSpPr>
        <p:spPr bwMode="auto">
          <a:xfrm>
            <a:off x="228600" y="2514600"/>
            <a:ext cx="1046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Simple</a:t>
            </a:r>
          </a:p>
        </p:txBody>
      </p:sp>
      <p:sp>
        <p:nvSpPr>
          <p:cNvPr id="81946" name="Line 26"/>
          <p:cNvSpPr>
            <a:spLocks noChangeShapeType="1"/>
          </p:cNvSpPr>
          <p:nvPr/>
        </p:nvSpPr>
        <p:spPr bwMode="auto">
          <a:xfrm>
            <a:off x="1219200" y="2743200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47" name="Text Box 27"/>
          <p:cNvSpPr txBox="1">
            <a:spLocks noChangeArrowheads="1"/>
          </p:cNvSpPr>
          <p:nvPr/>
        </p:nvSpPr>
        <p:spPr bwMode="auto">
          <a:xfrm>
            <a:off x="7986713" y="6553200"/>
            <a:ext cx="1157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6: personality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 5 Reasons Not To Peer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267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5+ Personality Clashes: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They don’t understand each other</a:t>
            </a:r>
          </a:p>
          <a:p>
            <a:pPr>
              <a:buFontTx/>
              <a:buNone/>
            </a:pPr>
            <a:r>
              <a:rPr lang="en-US"/>
              <a:t>and they didn’t like the interaction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5954713" y="6248400"/>
            <a:ext cx="3189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 Peering sounds easy?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Community Operations Research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“Ground Truth” w/dozens of experts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Write White Paper v0.1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Walk community through WP for comments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Revise White Paper into new version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Present White Paper at conferences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Solicit comments over lunches and dinners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6232525" y="6365875"/>
            <a:ext cx="2865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White papers so far…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Internet Operations White Papers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66800"/>
            <a:ext cx="7340600" cy="374173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en-US" sz="2800"/>
              <a:t>“Interconnection Strategies for ISPs”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en-US" sz="2800"/>
              <a:t>“Internet Service Providers and Peering”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en-US" sz="2800"/>
              <a:t>“A Business Case for Peering”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en-US" sz="2800"/>
              <a:t>“The Art of Peering: The Peering Playbook”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en-US" sz="2800"/>
              <a:t>“The Peering Simulation Game”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en-US" sz="2800">
                <a:ea typeface="Times New Roman" charset="0"/>
                <a:cs typeface="Times New Roman" charset="0"/>
              </a:rPr>
              <a:t>“Do ATM-based Internet Exchanges Make Sense Anymore?”</a:t>
            </a:r>
            <a:r>
              <a:rPr lang="en-US" sz="2800"/>
              <a:t> 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en-US" sz="2800"/>
              <a:t>“Evolution of the U.S. Peering Ecosystem”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en-US" sz="2800"/>
              <a:t>“Asia Pacific Peering Guidebook”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en-US" sz="2800"/>
              <a:t>“A Business Case for Peering in 2004”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81000" y="5670550"/>
            <a:ext cx="84026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Freely available. See Web site or send e-mail to wbn@equinix.com</a:t>
            </a:r>
          </a:p>
          <a:p>
            <a:r>
              <a:rPr lang="en-US"/>
              <a:t>Or Google for “William B. Norton”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sz="4000"/>
              <a:t>Where did the Peering Simulation Game come from?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Conversations: 200 ISP Peering Coordinators</a:t>
            </a:r>
          </a:p>
          <a:p>
            <a:pPr>
              <a:lnSpc>
                <a:spcPct val="90000"/>
              </a:lnSpc>
            </a:pPr>
            <a:r>
              <a:rPr lang="en-US"/>
              <a:t>Research Paper: “Internet Service Providers and Peering”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Today: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1) Definitions of the trade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2) Summary Findings from Research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3) Live the Life: Peering Simulator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6486525" y="6583363"/>
            <a:ext cx="26574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No Internet Preso is complete without…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Internet Statistics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763000" cy="3900488"/>
          </a:xfrm>
        </p:spPr>
        <p:txBody>
          <a:bodyPr/>
          <a:lstStyle/>
          <a:p>
            <a:r>
              <a:rPr lang="en-US"/>
              <a:t>87.5% of all Internet statistics are made up</a:t>
            </a:r>
          </a:p>
        </p:txBody>
      </p:sp>
      <p:grpSp>
        <p:nvGrpSpPr>
          <p:cNvPr id="97284" name="Group 4"/>
          <p:cNvGrpSpPr>
            <a:grpSpLocks/>
          </p:cNvGrpSpPr>
          <p:nvPr/>
        </p:nvGrpSpPr>
        <p:grpSpPr bwMode="auto">
          <a:xfrm>
            <a:off x="1905000" y="2133600"/>
            <a:ext cx="5391150" cy="3800475"/>
            <a:chOff x="1392" y="1344"/>
            <a:chExt cx="3396" cy="2394"/>
          </a:xfrm>
        </p:grpSpPr>
        <p:sp>
          <p:nvSpPr>
            <p:cNvPr id="97285" name="Freeform 5"/>
            <p:cNvSpPr>
              <a:spLocks/>
            </p:cNvSpPr>
            <p:nvPr/>
          </p:nvSpPr>
          <p:spPr bwMode="auto">
            <a:xfrm>
              <a:off x="1920" y="2069"/>
              <a:ext cx="696" cy="405"/>
            </a:xfrm>
            <a:custGeom>
              <a:avLst/>
              <a:gdLst/>
              <a:ahLst/>
              <a:cxnLst>
                <a:cxn ang="0">
                  <a:pos x="696" y="162"/>
                </a:cxn>
                <a:cxn ang="0">
                  <a:pos x="0" y="0"/>
                </a:cxn>
                <a:cxn ang="0">
                  <a:pos x="0" y="243"/>
                </a:cxn>
                <a:cxn ang="0">
                  <a:pos x="696" y="405"/>
                </a:cxn>
                <a:cxn ang="0">
                  <a:pos x="696" y="162"/>
                </a:cxn>
              </a:cxnLst>
              <a:rect l="0" t="0" r="r" b="b"/>
              <a:pathLst>
                <a:path w="696" h="405">
                  <a:moveTo>
                    <a:pt x="696" y="162"/>
                  </a:moveTo>
                  <a:lnTo>
                    <a:pt x="0" y="0"/>
                  </a:lnTo>
                  <a:lnTo>
                    <a:pt x="0" y="243"/>
                  </a:lnTo>
                  <a:lnTo>
                    <a:pt x="696" y="405"/>
                  </a:lnTo>
                  <a:lnTo>
                    <a:pt x="696" y="162"/>
                  </a:lnTo>
                  <a:close/>
                </a:path>
              </a:pathLst>
            </a:custGeom>
            <a:solidFill>
              <a:srgbClr val="4D1A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286" name="Freeform 6"/>
            <p:cNvSpPr>
              <a:spLocks/>
            </p:cNvSpPr>
            <p:nvPr/>
          </p:nvSpPr>
          <p:spPr bwMode="auto">
            <a:xfrm>
              <a:off x="1920" y="2004"/>
              <a:ext cx="696" cy="227"/>
            </a:xfrm>
            <a:custGeom>
              <a:avLst/>
              <a:gdLst/>
              <a:ahLst/>
              <a:cxnLst>
                <a:cxn ang="0">
                  <a:pos x="0" y="65"/>
                </a:cxn>
                <a:cxn ang="0">
                  <a:pos x="24" y="59"/>
                </a:cxn>
                <a:cxn ang="0">
                  <a:pos x="36" y="59"/>
                </a:cxn>
                <a:cxn ang="0">
                  <a:pos x="66" y="54"/>
                </a:cxn>
                <a:cxn ang="0">
                  <a:pos x="90" y="49"/>
                </a:cxn>
                <a:cxn ang="0">
                  <a:pos x="102" y="43"/>
                </a:cxn>
                <a:cxn ang="0">
                  <a:pos x="132" y="38"/>
                </a:cxn>
                <a:cxn ang="0">
                  <a:pos x="162" y="38"/>
                </a:cxn>
                <a:cxn ang="0">
                  <a:pos x="174" y="32"/>
                </a:cxn>
                <a:cxn ang="0">
                  <a:pos x="204" y="27"/>
                </a:cxn>
                <a:cxn ang="0">
                  <a:pos x="234" y="27"/>
                </a:cxn>
                <a:cxn ang="0">
                  <a:pos x="252" y="22"/>
                </a:cxn>
                <a:cxn ang="0">
                  <a:pos x="282" y="22"/>
                </a:cxn>
                <a:cxn ang="0">
                  <a:pos x="312" y="16"/>
                </a:cxn>
                <a:cxn ang="0">
                  <a:pos x="330" y="16"/>
                </a:cxn>
                <a:cxn ang="0">
                  <a:pos x="360" y="11"/>
                </a:cxn>
                <a:cxn ang="0">
                  <a:pos x="390" y="11"/>
                </a:cxn>
                <a:cxn ang="0">
                  <a:pos x="408" y="11"/>
                </a:cxn>
                <a:cxn ang="0">
                  <a:pos x="444" y="5"/>
                </a:cxn>
                <a:cxn ang="0">
                  <a:pos x="474" y="5"/>
                </a:cxn>
                <a:cxn ang="0">
                  <a:pos x="492" y="5"/>
                </a:cxn>
                <a:cxn ang="0">
                  <a:pos x="528" y="0"/>
                </a:cxn>
                <a:cxn ang="0">
                  <a:pos x="558" y="0"/>
                </a:cxn>
                <a:cxn ang="0">
                  <a:pos x="576" y="0"/>
                </a:cxn>
                <a:cxn ang="0">
                  <a:pos x="612" y="0"/>
                </a:cxn>
                <a:cxn ang="0">
                  <a:pos x="648" y="0"/>
                </a:cxn>
                <a:cxn ang="0">
                  <a:pos x="666" y="0"/>
                </a:cxn>
                <a:cxn ang="0">
                  <a:pos x="696" y="0"/>
                </a:cxn>
                <a:cxn ang="0">
                  <a:pos x="696" y="227"/>
                </a:cxn>
                <a:cxn ang="0">
                  <a:pos x="0" y="65"/>
                </a:cxn>
              </a:cxnLst>
              <a:rect l="0" t="0" r="r" b="b"/>
              <a:pathLst>
                <a:path w="696" h="227">
                  <a:moveTo>
                    <a:pt x="0" y="65"/>
                  </a:moveTo>
                  <a:lnTo>
                    <a:pt x="24" y="59"/>
                  </a:lnTo>
                  <a:lnTo>
                    <a:pt x="36" y="59"/>
                  </a:lnTo>
                  <a:lnTo>
                    <a:pt x="66" y="54"/>
                  </a:lnTo>
                  <a:lnTo>
                    <a:pt x="90" y="49"/>
                  </a:lnTo>
                  <a:lnTo>
                    <a:pt x="102" y="43"/>
                  </a:lnTo>
                  <a:lnTo>
                    <a:pt x="132" y="38"/>
                  </a:lnTo>
                  <a:lnTo>
                    <a:pt x="162" y="38"/>
                  </a:lnTo>
                  <a:lnTo>
                    <a:pt x="174" y="32"/>
                  </a:lnTo>
                  <a:lnTo>
                    <a:pt x="204" y="27"/>
                  </a:lnTo>
                  <a:lnTo>
                    <a:pt x="234" y="27"/>
                  </a:lnTo>
                  <a:lnTo>
                    <a:pt x="252" y="22"/>
                  </a:lnTo>
                  <a:lnTo>
                    <a:pt x="282" y="22"/>
                  </a:lnTo>
                  <a:lnTo>
                    <a:pt x="312" y="16"/>
                  </a:lnTo>
                  <a:lnTo>
                    <a:pt x="330" y="16"/>
                  </a:lnTo>
                  <a:lnTo>
                    <a:pt x="360" y="11"/>
                  </a:lnTo>
                  <a:lnTo>
                    <a:pt x="390" y="11"/>
                  </a:lnTo>
                  <a:lnTo>
                    <a:pt x="408" y="11"/>
                  </a:lnTo>
                  <a:lnTo>
                    <a:pt x="444" y="5"/>
                  </a:lnTo>
                  <a:lnTo>
                    <a:pt x="474" y="5"/>
                  </a:lnTo>
                  <a:lnTo>
                    <a:pt x="492" y="5"/>
                  </a:lnTo>
                  <a:lnTo>
                    <a:pt x="528" y="0"/>
                  </a:lnTo>
                  <a:lnTo>
                    <a:pt x="558" y="0"/>
                  </a:lnTo>
                  <a:lnTo>
                    <a:pt x="576" y="0"/>
                  </a:lnTo>
                  <a:lnTo>
                    <a:pt x="612" y="0"/>
                  </a:lnTo>
                  <a:lnTo>
                    <a:pt x="648" y="0"/>
                  </a:lnTo>
                  <a:lnTo>
                    <a:pt x="666" y="0"/>
                  </a:lnTo>
                  <a:lnTo>
                    <a:pt x="696" y="0"/>
                  </a:lnTo>
                  <a:lnTo>
                    <a:pt x="696" y="227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993366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287" name="Freeform 7"/>
            <p:cNvSpPr>
              <a:spLocks/>
            </p:cNvSpPr>
            <p:nvPr/>
          </p:nvSpPr>
          <p:spPr bwMode="auto">
            <a:xfrm>
              <a:off x="1824" y="2339"/>
              <a:ext cx="1974" cy="476"/>
            </a:xfrm>
            <a:custGeom>
              <a:avLst/>
              <a:gdLst/>
              <a:ahLst/>
              <a:cxnLst>
                <a:cxn ang="0">
                  <a:pos x="1968" y="22"/>
                </a:cxn>
                <a:cxn ang="0">
                  <a:pos x="1950" y="49"/>
                </a:cxn>
                <a:cxn ang="0">
                  <a:pos x="1926" y="70"/>
                </a:cxn>
                <a:cxn ang="0">
                  <a:pos x="1878" y="97"/>
                </a:cxn>
                <a:cxn ang="0">
                  <a:pos x="1824" y="124"/>
                </a:cxn>
                <a:cxn ang="0">
                  <a:pos x="1764" y="141"/>
                </a:cxn>
                <a:cxn ang="0">
                  <a:pos x="1686" y="162"/>
                </a:cxn>
                <a:cxn ang="0">
                  <a:pos x="1596" y="184"/>
                </a:cxn>
                <a:cxn ang="0">
                  <a:pos x="1506" y="195"/>
                </a:cxn>
                <a:cxn ang="0">
                  <a:pos x="1404" y="211"/>
                </a:cxn>
                <a:cxn ang="0">
                  <a:pos x="1290" y="222"/>
                </a:cxn>
                <a:cxn ang="0">
                  <a:pos x="1188" y="227"/>
                </a:cxn>
                <a:cxn ang="0">
                  <a:pos x="1074" y="232"/>
                </a:cxn>
                <a:cxn ang="0">
                  <a:pos x="954" y="232"/>
                </a:cxn>
                <a:cxn ang="0">
                  <a:pos x="846" y="227"/>
                </a:cxn>
                <a:cxn ang="0">
                  <a:pos x="732" y="222"/>
                </a:cxn>
                <a:cxn ang="0">
                  <a:pos x="618" y="216"/>
                </a:cxn>
                <a:cxn ang="0">
                  <a:pos x="522" y="205"/>
                </a:cxn>
                <a:cxn ang="0">
                  <a:pos x="420" y="189"/>
                </a:cxn>
                <a:cxn ang="0">
                  <a:pos x="324" y="173"/>
                </a:cxn>
                <a:cxn ang="0">
                  <a:pos x="252" y="157"/>
                </a:cxn>
                <a:cxn ang="0">
                  <a:pos x="180" y="135"/>
                </a:cxn>
                <a:cxn ang="0">
                  <a:pos x="114" y="108"/>
                </a:cxn>
                <a:cxn ang="0">
                  <a:pos x="72" y="87"/>
                </a:cxn>
                <a:cxn ang="0">
                  <a:pos x="30" y="59"/>
                </a:cxn>
                <a:cxn ang="0">
                  <a:pos x="6" y="32"/>
                </a:cxn>
                <a:cxn ang="0">
                  <a:pos x="0" y="11"/>
                </a:cxn>
                <a:cxn ang="0">
                  <a:pos x="0" y="254"/>
                </a:cxn>
                <a:cxn ang="0">
                  <a:pos x="12" y="286"/>
                </a:cxn>
                <a:cxn ang="0">
                  <a:pos x="42" y="313"/>
                </a:cxn>
                <a:cxn ang="0">
                  <a:pos x="78" y="335"/>
                </a:cxn>
                <a:cxn ang="0">
                  <a:pos x="132" y="362"/>
                </a:cxn>
                <a:cxn ang="0">
                  <a:pos x="198" y="384"/>
                </a:cxn>
                <a:cxn ang="0">
                  <a:pos x="264" y="400"/>
                </a:cxn>
                <a:cxn ang="0">
                  <a:pos x="354" y="422"/>
                </a:cxn>
                <a:cxn ang="0">
                  <a:pos x="450" y="438"/>
                </a:cxn>
                <a:cxn ang="0">
                  <a:pos x="540" y="449"/>
                </a:cxn>
                <a:cxn ang="0">
                  <a:pos x="648" y="459"/>
                </a:cxn>
                <a:cxn ang="0">
                  <a:pos x="762" y="470"/>
                </a:cxn>
                <a:cxn ang="0">
                  <a:pos x="864" y="470"/>
                </a:cxn>
                <a:cxn ang="0">
                  <a:pos x="984" y="476"/>
                </a:cxn>
                <a:cxn ang="0">
                  <a:pos x="1104" y="470"/>
                </a:cxn>
                <a:cxn ang="0">
                  <a:pos x="1206" y="470"/>
                </a:cxn>
                <a:cxn ang="0">
                  <a:pos x="1326" y="459"/>
                </a:cxn>
                <a:cxn ang="0">
                  <a:pos x="1434" y="449"/>
                </a:cxn>
                <a:cxn ang="0">
                  <a:pos x="1524" y="438"/>
                </a:cxn>
                <a:cxn ang="0">
                  <a:pos x="1620" y="422"/>
                </a:cxn>
                <a:cxn ang="0">
                  <a:pos x="1710" y="400"/>
                </a:cxn>
                <a:cxn ang="0">
                  <a:pos x="1776" y="384"/>
                </a:cxn>
                <a:cxn ang="0">
                  <a:pos x="1842" y="362"/>
                </a:cxn>
                <a:cxn ang="0">
                  <a:pos x="1896" y="335"/>
                </a:cxn>
                <a:cxn ang="0">
                  <a:pos x="1932" y="313"/>
                </a:cxn>
                <a:cxn ang="0">
                  <a:pos x="1956" y="286"/>
                </a:cxn>
                <a:cxn ang="0">
                  <a:pos x="1974" y="254"/>
                </a:cxn>
              </a:cxnLst>
              <a:rect l="0" t="0" r="r" b="b"/>
              <a:pathLst>
                <a:path w="1974" h="476">
                  <a:moveTo>
                    <a:pt x="1974" y="0"/>
                  </a:moveTo>
                  <a:lnTo>
                    <a:pt x="1974" y="11"/>
                  </a:lnTo>
                  <a:lnTo>
                    <a:pt x="1974" y="11"/>
                  </a:lnTo>
                  <a:lnTo>
                    <a:pt x="1968" y="22"/>
                  </a:lnTo>
                  <a:lnTo>
                    <a:pt x="1968" y="27"/>
                  </a:lnTo>
                  <a:lnTo>
                    <a:pt x="1962" y="32"/>
                  </a:lnTo>
                  <a:lnTo>
                    <a:pt x="1956" y="43"/>
                  </a:lnTo>
                  <a:lnTo>
                    <a:pt x="1950" y="49"/>
                  </a:lnTo>
                  <a:lnTo>
                    <a:pt x="1950" y="54"/>
                  </a:lnTo>
                  <a:lnTo>
                    <a:pt x="1938" y="59"/>
                  </a:lnTo>
                  <a:lnTo>
                    <a:pt x="1932" y="70"/>
                  </a:lnTo>
                  <a:lnTo>
                    <a:pt x="1926" y="70"/>
                  </a:lnTo>
                  <a:lnTo>
                    <a:pt x="1914" y="81"/>
                  </a:lnTo>
                  <a:lnTo>
                    <a:pt x="1902" y="87"/>
                  </a:lnTo>
                  <a:lnTo>
                    <a:pt x="1896" y="92"/>
                  </a:lnTo>
                  <a:lnTo>
                    <a:pt x="1878" y="97"/>
                  </a:lnTo>
                  <a:lnTo>
                    <a:pt x="1866" y="108"/>
                  </a:lnTo>
                  <a:lnTo>
                    <a:pt x="1854" y="108"/>
                  </a:lnTo>
                  <a:lnTo>
                    <a:pt x="1842" y="119"/>
                  </a:lnTo>
                  <a:lnTo>
                    <a:pt x="1824" y="124"/>
                  </a:lnTo>
                  <a:lnTo>
                    <a:pt x="1812" y="124"/>
                  </a:lnTo>
                  <a:lnTo>
                    <a:pt x="1794" y="135"/>
                  </a:lnTo>
                  <a:lnTo>
                    <a:pt x="1776" y="141"/>
                  </a:lnTo>
                  <a:lnTo>
                    <a:pt x="1764" y="141"/>
                  </a:lnTo>
                  <a:lnTo>
                    <a:pt x="1740" y="151"/>
                  </a:lnTo>
                  <a:lnTo>
                    <a:pt x="1716" y="157"/>
                  </a:lnTo>
                  <a:lnTo>
                    <a:pt x="1710" y="157"/>
                  </a:lnTo>
                  <a:lnTo>
                    <a:pt x="1686" y="162"/>
                  </a:lnTo>
                  <a:lnTo>
                    <a:pt x="1656" y="168"/>
                  </a:lnTo>
                  <a:lnTo>
                    <a:pt x="1644" y="173"/>
                  </a:lnTo>
                  <a:lnTo>
                    <a:pt x="1620" y="178"/>
                  </a:lnTo>
                  <a:lnTo>
                    <a:pt x="1596" y="184"/>
                  </a:lnTo>
                  <a:lnTo>
                    <a:pt x="1578" y="184"/>
                  </a:lnTo>
                  <a:lnTo>
                    <a:pt x="1554" y="189"/>
                  </a:lnTo>
                  <a:lnTo>
                    <a:pt x="1524" y="195"/>
                  </a:lnTo>
                  <a:lnTo>
                    <a:pt x="1506" y="195"/>
                  </a:lnTo>
                  <a:lnTo>
                    <a:pt x="1482" y="200"/>
                  </a:lnTo>
                  <a:lnTo>
                    <a:pt x="1446" y="205"/>
                  </a:lnTo>
                  <a:lnTo>
                    <a:pt x="1434" y="205"/>
                  </a:lnTo>
                  <a:lnTo>
                    <a:pt x="1404" y="211"/>
                  </a:lnTo>
                  <a:lnTo>
                    <a:pt x="1374" y="211"/>
                  </a:lnTo>
                  <a:lnTo>
                    <a:pt x="1356" y="216"/>
                  </a:lnTo>
                  <a:lnTo>
                    <a:pt x="1326" y="216"/>
                  </a:lnTo>
                  <a:lnTo>
                    <a:pt x="1290" y="222"/>
                  </a:lnTo>
                  <a:lnTo>
                    <a:pt x="1272" y="222"/>
                  </a:lnTo>
                  <a:lnTo>
                    <a:pt x="1242" y="222"/>
                  </a:lnTo>
                  <a:lnTo>
                    <a:pt x="1206" y="227"/>
                  </a:lnTo>
                  <a:lnTo>
                    <a:pt x="1188" y="227"/>
                  </a:lnTo>
                  <a:lnTo>
                    <a:pt x="1158" y="227"/>
                  </a:lnTo>
                  <a:lnTo>
                    <a:pt x="1122" y="227"/>
                  </a:lnTo>
                  <a:lnTo>
                    <a:pt x="1104" y="227"/>
                  </a:lnTo>
                  <a:lnTo>
                    <a:pt x="1074" y="232"/>
                  </a:lnTo>
                  <a:lnTo>
                    <a:pt x="1038" y="232"/>
                  </a:lnTo>
                  <a:lnTo>
                    <a:pt x="1020" y="232"/>
                  </a:lnTo>
                  <a:lnTo>
                    <a:pt x="984" y="232"/>
                  </a:lnTo>
                  <a:lnTo>
                    <a:pt x="954" y="232"/>
                  </a:lnTo>
                  <a:lnTo>
                    <a:pt x="936" y="232"/>
                  </a:lnTo>
                  <a:lnTo>
                    <a:pt x="900" y="232"/>
                  </a:lnTo>
                  <a:lnTo>
                    <a:pt x="864" y="227"/>
                  </a:lnTo>
                  <a:lnTo>
                    <a:pt x="846" y="227"/>
                  </a:lnTo>
                  <a:lnTo>
                    <a:pt x="816" y="227"/>
                  </a:lnTo>
                  <a:lnTo>
                    <a:pt x="780" y="227"/>
                  </a:lnTo>
                  <a:lnTo>
                    <a:pt x="762" y="227"/>
                  </a:lnTo>
                  <a:lnTo>
                    <a:pt x="732" y="222"/>
                  </a:lnTo>
                  <a:lnTo>
                    <a:pt x="696" y="222"/>
                  </a:lnTo>
                  <a:lnTo>
                    <a:pt x="678" y="222"/>
                  </a:lnTo>
                  <a:lnTo>
                    <a:pt x="648" y="216"/>
                  </a:lnTo>
                  <a:lnTo>
                    <a:pt x="618" y="216"/>
                  </a:lnTo>
                  <a:lnTo>
                    <a:pt x="600" y="211"/>
                  </a:lnTo>
                  <a:lnTo>
                    <a:pt x="570" y="211"/>
                  </a:lnTo>
                  <a:lnTo>
                    <a:pt x="540" y="205"/>
                  </a:lnTo>
                  <a:lnTo>
                    <a:pt x="522" y="205"/>
                  </a:lnTo>
                  <a:lnTo>
                    <a:pt x="492" y="200"/>
                  </a:lnTo>
                  <a:lnTo>
                    <a:pt x="462" y="195"/>
                  </a:lnTo>
                  <a:lnTo>
                    <a:pt x="450" y="195"/>
                  </a:lnTo>
                  <a:lnTo>
                    <a:pt x="420" y="189"/>
                  </a:lnTo>
                  <a:lnTo>
                    <a:pt x="390" y="184"/>
                  </a:lnTo>
                  <a:lnTo>
                    <a:pt x="378" y="184"/>
                  </a:lnTo>
                  <a:lnTo>
                    <a:pt x="354" y="178"/>
                  </a:lnTo>
                  <a:lnTo>
                    <a:pt x="324" y="173"/>
                  </a:lnTo>
                  <a:lnTo>
                    <a:pt x="312" y="168"/>
                  </a:lnTo>
                  <a:lnTo>
                    <a:pt x="288" y="162"/>
                  </a:lnTo>
                  <a:lnTo>
                    <a:pt x="264" y="157"/>
                  </a:lnTo>
                  <a:lnTo>
                    <a:pt x="252" y="157"/>
                  </a:lnTo>
                  <a:lnTo>
                    <a:pt x="228" y="151"/>
                  </a:lnTo>
                  <a:lnTo>
                    <a:pt x="210" y="141"/>
                  </a:lnTo>
                  <a:lnTo>
                    <a:pt x="198" y="141"/>
                  </a:lnTo>
                  <a:lnTo>
                    <a:pt x="180" y="135"/>
                  </a:lnTo>
                  <a:lnTo>
                    <a:pt x="156" y="124"/>
                  </a:lnTo>
                  <a:lnTo>
                    <a:pt x="150" y="124"/>
                  </a:lnTo>
                  <a:lnTo>
                    <a:pt x="132" y="119"/>
                  </a:lnTo>
                  <a:lnTo>
                    <a:pt x="114" y="108"/>
                  </a:lnTo>
                  <a:lnTo>
                    <a:pt x="108" y="108"/>
                  </a:lnTo>
                  <a:lnTo>
                    <a:pt x="90" y="97"/>
                  </a:lnTo>
                  <a:lnTo>
                    <a:pt x="78" y="92"/>
                  </a:lnTo>
                  <a:lnTo>
                    <a:pt x="72" y="87"/>
                  </a:lnTo>
                  <a:lnTo>
                    <a:pt x="60" y="81"/>
                  </a:lnTo>
                  <a:lnTo>
                    <a:pt x="48" y="70"/>
                  </a:lnTo>
                  <a:lnTo>
                    <a:pt x="42" y="70"/>
                  </a:lnTo>
                  <a:lnTo>
                    <a:pt x="30" y="59"/>
                  </a:lnTo>
                  <a:lnTo>
                    <a:pt x="24" y="54"/>
                  </a:lnTo>
                  <a:lnTo>
                    <a:pt x="18" y="49"/>
                  </a:lnTo>
                  <a:lnTo>
                    <a:pt x="12" y="43"/>
                  </a:lnTo>
                  <a:lnTo>
                    <a:pt x="6" y="32"/>
                  </a:lnTo>
                  <a:lnTo>
                    <a:pt x="6" y="27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243"/>
                  </a:lnTo>
                  <a:lnTo>
                    <a:pt x="0" y="254"/>
                  </a:lnTo>
                  <a:lnTo>
                    <a:pt x="0" y="254"/>
                  </a:lnTo>
                  <a:lnTo>
                    <a:pt x="0" y="265"/>
                  </a:lnTo>
                  <a:lnTo>
                    <a:pt x="6" y="270"/>
                  </a:lnTo>
                  <a:lnTo>
                    <a:pt x="6" y="276"/>
                  </a:lnTo>
                  <a:lnTo>
                    <a:pt x="12" y="286"/>
                  </a:lnTo>
                  <a:lnTo>
                    <a:pt x="18" y="292"/>
                  </a:lnTo>
                  <a:lnTo>
                    <a:pt x="24" y="297"/>
                  </a:lnTo>
                  <a:lnTo>
                    <a:pt x="30" y="303"/>
                  </a:lnTo>
                  <a:lnTo>
                    <a:pt x="42" y="313"/>
                  </a:lnTo>
                  <a:lnTo>
                    <a:pt x="48" y="313"/>
                  </a:lnTo>
                  <a:lnTo>
                    <a:pt x="60" y="324"/>
                  </a:lnTo>
                  <a:lnTo>
                    <a:pt x="72" y="330"/>
                  </a:lnTo>
                  <a:lnTo>
                    <a:pt x="78" y="335"/>
                  </a:lnTo>
                  <a:lnTo>
                    <a:pt x="90" y="340"/>
                  </a:lnTo>
                  <a:lnTo>
                    <a:pt x="108" y="351"/>
                  </a:lnTo>
                  <a:lnTo>
                    <a:pt x="114" y="351"/>
                  </a:lnTo>
                  <a:lnTo>
                    <a:pt x="132" y="362"/>
                  </a:lnTo>
                  <a:lnTo>
                    <a:pt x="150" y="368"/>
                  </a:lnTo>
                  <a:lnTo>
                    <a:pt x="156" y="368"/>
                  </a:lnTo>
                  <a:lnTo>
                    <a:pt x="180" y="378"/>
                  </a:lnTo>
                  <a:lnTo>
                    <a:pt x="198" y="384"/>
                  </a:lnTo>
                  <a:lnTo>
                    <a:pt x="210" y="384"/>
                  </a:lnTo>
                  <a:lnTo>
                    <a:pt x="228" y="395"/>
                  </a:lnTo>
                  <a:lnTo>
                    <a:pt x="252" y="400"/>
                  </a:lnTo>
                  <a:lnTo>
                    <a:pt x="264" y="400"/>
                  </a:lnTo>
                  <a:lnTo>
                    <a:pt x="288" y="405"/>
                  </a:lnTo>
                  <a:lnTo>
                    <a:pt x="312" y="411"/>
                  </a:lnTo>
                  <a:lnTo>
                    <a:pt x="324" y="416"/>
                  </a:lnTo>
                  <a:lnTo>
                    <a:pt x="354" y="422"/>
                  </a:lnTo>
                  <a:lnTo>
                    <a:pt x="378" y="427"/>
                  </a:lnTo>
                  <a:lnTo>
                    <a:pt x="390" y="427"/>
                  </a:lnTo>
                  <a:lnTo>
                    <a:pt x="420" y="432"/>
                  </a:lnTo>
                  <a:lnTo>
                    <a:pt x="450" y="438"/>
                  </a:lnTo>
                  <a:lnTo>
                    <a:pt x="462" y="438"/>
                  </a:lnTo>
                  <a:lnTo>
                    <a:pt x="492" y="443"/>
                  </a:lnTo>
                  <a:lnTo>
                    <a:pt x="522" y="449"/>
                  </a:lnTo>
                  <a:lnTo>
                    <a:pt x="540" y="449"/>
                  </a:lnTo>
                  <a:lnTo>
                    <a:pt x="570" y="454"/>
                  </a:lnTo>
                  <a:lnTo>
                    <a:pt x="600" y="454"/>
                  </a:lnTo>
                  <a:lnTo>
                    <a:pt x="618" y="459"/>
                  </a:lnTo>
                  <a:lnTo>
                    <a:pt x="648" y="459"/>
                  </a:lnTo>
                  <a:lnTo>
                    <a:pt x="678" y="465"/>
                  </a:lnTo>
                  <a:lnTo>
                    <a:pt x="696" y="465"/>
                  </a:lnTo>
                  <a:lnTo>
                    <a:pt x="732" y="465"/>
                  </a:lnTo>
                  <a:lnTo>
                    <a:pt x="762" y="470"/>
                  </a:lnTo>
                  <a:lnTo>
                    <a:pt x="780" y="470"/>
                  </a:lnTo>
                  <a:lnTo>
                    <a:pt x="816" y="470"/>
                  </a:lnTo>
                  <a:lnTo>
                    <a:pt x="846" y="470"/>
                  </a:lnTo>
                  <a:lnTo>
                    <a:pt x="864" y="470"/>
                  </a:lnTo>
                  <a:lnTo>
                    <a:pt x="900" y="476"/>
                  </a:lnTo>
                  <a:lnTo>
                    <a:pt x="936" y="476"/>
                  </a:lnTo>
                  <a:lnTo>
                    <a:pt x="954" y="476"/>
                  </a:lnTo>
                  <a:lnTo>
                    <a:pt x="984" y="476"/>
                  </a:lnTo>
                  <a:lnTo>
                    <a:pt x="1020" y="476"/>
                  </a:lnTo>
                  <a:lnTo>
                    <a:pt x="1038" y="476"/>
                  </a:lnTo>
                  <a:lnTo>
                    <a:pt x="1074" y="476"/>
                  </a:lnTo>
                  <a:lnTo>
                    <a:pt x="1104" y="470"/>
                  </a:lnTo>
                  <a:lnTo>
                    <a:pt x="1122" y="470"/>
                  </a:lnTo>
                  <a:lnTo>
                    <a:pt x="1158" y="470"/>
                  </a:lnTo>
                  <a:lnTo>
                    <a:pt x="1188" y="470"/>
                  </a:lnTo>
                  <a:lnTo>
                    <a:pt x="1206" y="470"/>
                  </a:lnTo>
                  <a:lnTo>
                    <a:pt x="1242" y="465"/>
                  </a:lnTo>
                  <a:lnTo>
                    <a:pt x="1272" y="465"/>
                  </a:lnTo>
                  <a:lnTo>
                    <a:pt x="1290" y="465"/>
                  </a:lnTo>
                  <a:lnTo>
                    <a:pt x="1326" y="459"/>
                  </a:lnTo>
                  <a:lnTo>
                    <a:pt x="1356" y="459"/>
                  </a:lnTo>
                  <a:lnTo>
                    <a:pt x="1374" y="454"/>
                  </a:lnTo>
                  <a:lnTo>
                    <a:pt x="1404" y="454"/>
                  </a:lnTo>
                  <a:lnTo>
                    <a:pt x="1434" y="449"/>
                  </a:lnTo>
                  <a:lnTo>
                    <a:pt x="1446" y="449"/>
                  </a:lnTo>
                  <a:lnTo>
                    <a:pt x="1482" y="443"/>
                  </a:lnTo>
                  <a:lnTo>
                    <a:pt x="1506" y="438"/>
                  </a:lnTo>
                  <a:lnTo>
                    <a:pt x="1524" y="438"/>
                  </a:lnTo>
                  <a:lnTo>
                    <a:pt x="1554" y="432"/>
                  </a:lnTo>
                  <a:lnTo>
                    <a:pt x="1578" y="427"/>
                  </a:lnTo>
                  <a:lnTo>
                    <a:pt x="1596" y="427"/>
                  </a:lnTo>
                  <a:lnTo>
                    <a:pt x="1620" y="422"/>
                  </a:lnTo>
                  <a:lnTo>
                    <a:pt x="1644" y="416"/>
                  </a:lnTo>
                  <a:lnTo>
                    <a:pt x="1656" y="411"/>
                  </a:lnTo>
                  <a:lnTo>
                    <a:pt x="1686" y="405"/>
                  </a:lnTo>
                  <a:lnTo>
                    <a:pt x="1710" y="400"/>
                  </a:lnTo>
                  <a:lnTo>
                    <a:pt x="1716" y="400"/>
                  </a:lnTo>
                  <a:lnTo>
                    <a:pt x="1740" y="395"/>
                  </a:lnTo>
                  <a:lnTo>
                    <a:pt x="1764" y="384"/>
                  </a:lnTo>
                  <a:lnTo>
                    <a:pt x="1776" y="384"/>
                  </a:lnTo>
                  <a:lnTo>
                    <a:pt x="1794" y="378"/>
                  </a:lnTo>
                  <a:lnTo>
                    <a:pt x="1812" y="368"/>
                  </a:lnTo>
                  <a:lnTo>
                    <a:pt x="1824" y="368"/>
                  </a:lnTo>
                  <a:lnTo>
                    <a:pt x="1842" y="362"/>
                  </a:lnTo>
                  <a:lnTo>
                    <a:pt x="1854" y="351"/>
                  </a:lnTo>
                  <a:lnTo>
                    <a:pt x="1866" y="351"/>
                  </a:lnTo>
                  <a:lnTo>
                    <a:pt x="1878" y="340"/>
                  </a:lnTo>
                  <a:lnTo>
                    <a:pt x="1896" y="335"/>
                  </a:lnTo>
                  <a:lnTo>
                    <a:pt x="1902" y="330"/>
                  </a:lnTo>
                  <a:lnTo>
                    <a:pt x="1914" y="324"/>
                  </a:lnTo>
                  <a:lnTo>
                    <a:pt x="1926" y="313"/>
                  </a:lnTo>
                  <a:lnTo>
                    <a:pt x="1932" y="313"/>
                  </a:lnTo>
                  <a:lnTo>
                    <a:pt x="1938" y="303"/>
                  </a:lnTo>
                  <a:lnTo>
                    <a:pt x="1950" y="297"/>
                  </a:lnTo>
                  <a:lnTo>
                    <a:pt x="1950" y="292"/>
                  </a:lnTo>
                  <a:lnTo>
                    <a:pt x="1956" y="286"/>
                  </a:lnTo>
                  <a:lnTo>
                    <a:pt x="1962" y="276"/>
                  </a:lnTo>
                  <a:lnTo>
                    <a:pt x="1968" y="270"/>
                  </a:lnTo>
                  <a:lnTo>
                    <a:pt x="1968" y="265"/>
                  </a:lnTo>
                  <a:lnTo>
                    <a:pt x="1974" y="254"/>
                  </a:lnTo>
                  <a:lnTo>
                    <a:pt x="1974" y="254"/>
                  </a:lnTo>
                  <a:lnTo>
                    <a:pt x="1974" y="243"/>
                  </a:lnTo>
                  <a:lnTo>
                    <a:pt x="1974" y="0"/>
                  </a:lnTo>
                  <a:close/>
                </a:path>
              </a:pathLst>
            </a:custGeom>
            <a:solidFill>
              <a:srgbClr val="4D4D8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288" name="Freeform 8"/>
            <p:cNvSpPr>
              <a:spLocks/>
            </p:cNvSpPr>
            <p:nvPr/>
          </p:nvSpPr>
          <p:spPr bwMode="auto">
            <a:xfrm>
              <a:off x="1824" y="2112"/>
              <a:ext cx="1974" cy="459"/>
            </a:xfrm>
            <a:custGeom>
              <a:avLst/>
              <a:gdLst/>
              <a:ahLst/>
              <a:cxnLst>
                <a:cxn ang="0">
                  <a:pos x="1074" y="0"/>
                </a:cxn>
                <a:cxn ang="0">
                  <a:pos x="1188" y="5"/>
                </a:cxn>
                <a:cxn ang="0">
                  <a:pos x="1290" y="11"/>
                </a:cxn>
                <a:cxn ang="0">
                  <a:pos x="1404" y="22"/>
                </a:cxn>
                <a:cxn ang="0">
                  <a:pos x="1506" y="33"/>
                </a:cxn>
                <a:cxn ang="0">
                  <a:pos x="1596" y="49"/>
                </a:cxn>
                <a:cxn ang="0">
                  <a:pos x="1686" y="65"/>
                </a:cxn>
                <a:cxn ang="0">
                  <a:pos x="1764" y="87"/>
                </a:cxn>
                <a:cxn ang="0">
                  <a:pos x="1824" y="108"/>
                </a:cxn>
                <a:cxn ang="0">
                  <a:pos x="1878" y="130"/>
                </a:cxn>
                <a:cxn ang="0">
                  <a:pos x="1926" y="157"/>
                </a:cxn>
                <a:cxn ang="0">
                  <a:pos x="1950" y="178"/>
                </a:cxn>
                <a:cxn ang="0">
                  <a:pos x="1968" y="211"/>
                </a:cxn>
                <a:cxn ang="0">
                  <a:pos x="1974" y="238"/>
                </a:cxn>
                <a:cxn ang="0">
                  <a:pos x="1962" y="259"/>
                </a:cxn>
                <a:cxn ang="0">
                  <a:pos x="1938" y="286"/>
                </a:cxn>
                <a:cxn ang="0">
                  <a:pos x="1902" y="314"/>
                </a:cxn>
                <a:cxn ang="0">
                  <a:pos x="1854" y="335"/>
                </a:cxn>
                <a:cxn ang="0">
                  <a:pos x="1794" y="362"/>
                </a:cxn>
                <a:cxn ang="0">
                  <a:pos x="1716" y="384"/>
                </a:cxn>
                <a:cxn ang="0">
                  <a:pos x="1644" y="400"/>
                </a:cxn>
                <a:cxn ang="0">
                  <a:pos x="1554" y="416"/>
                </a:cxn>
                <a:cxn ang="0">
                  <a:pos x="1446" y="432"/>
                </a:cxn>
                <a:cxn ang="0">
                  <a:pos x="1356" y="443"/>
                </a:cxn>
                <a:cxn ang="0">
                  <a:pos x="1242" y="449"/>
                </a:cxn>
                <a:cxn ang="0">
                  <a:pos x="1122" y="454"/>
                </a:cxn>
                <a:cxn ang="0">
                  <a:pos x="1020" y="459"/>
                </a:cxn>
                <a:cxn ang="0">
                  <a:pos x="900" y="459"/>
                </a:cxn>
                <a:cxn ang="0">
                  <a:pos x="780" y="454"/>
                </a:cxn>
                <a:cxn ang="0">
                  <a:pos x="678" y="449"/>
                </a:cxn>
                <a:cxn ang="0">
                  <a:pos x="570" y="438"/>
                </a:cxn>
                <a:cxn ang="0">
                  <a:pos x="462" y="422"/>
                </a:cxn>
                <a:cxn ang="0">
                  <a:pos x="378" y="411"/>
                </a:cxn>
                <a:cxn ang="0">
                  <a:pos x="288" y="389"/>
                </a:cxn>
                <a:cxn ang="0">
                  <a:pos x="210" y="368"/>
                </a:cxn>
                <a:cxn ang="0">
                  <a:pos x="150" y="351"/>
                </a:cxn>
                <a:cxn ang="0">
                  <a:pos x="90" y="324"/>
                </a:cxn>
                <a:cxn ang="0">
                  <a:pos x="48" y="297"/>
                </a:cxn>
                <a:cxn ang="0">
                  <a:pos x="18" y="276"/>
                </a:cxn>
                <a:cxn ang="0">
                  <a:pos x="0" y="249"/>
                </a:cxn>
                <a:cxn ang="0">
                  <a:pos x="0" y="222"/>
                </a:cxn>
                <a:cxn ang="0">
                  <a:pos x="6" y="195"/>
                </a:cxn>
                <a:cxn ang="0">
                  <a:pos x="30" y="168"/>
                </a:cxn>
                <a:cxn ang="0">
                  <a:pos x="72" y="141"/>
                </a:cxn>
                <a:cxn ang="0">
                  <a:pos x="114" y="119"/>
                </a:cxn>
                <a:cxn ang="0">
                  <a:pos x="180" y="97"/>
                </a:cxn>
                <a:cxn ang="0">
                  <a:pos x="252" y="76"/>
                </a:cxn>
                <a:cxn ang="0">
                  <a:pos x="984" y="0"/>
                </a:cxn>
              </a:cxnLst>
              <a:rect l="0" t="0" r="r" b="b"/>
              <a:pathLst>
                <a:path w="1974" h="459">
                  <a:moveTo>
                    <a:pt x="984" y="0"/>
                  </a:moveTo>
                  <a:lnTo>
                    <a:pt x="1020" y="0"/>
                  </a:lnTo>
                  <a:lnTo>
                    <a:pt x="1038" y="0"/>
                  </a:lnTo>
                  <a:lnTo>
                    <a:pt x="1074" y="0"/>
                  </a:lnTo>
                  <a:lnTo>
                    <a:pt x="1104" y="0"/>
                  </a:lnTo>
                  <a:lnTo>
                    <a:pt x="1122" y="0"/>
                  </a:lnTo>
                  <a:lnTo>
                    <a:pt x="1158" y="0"/>
                  </a:lnTo>
                  <a:lnTo>
                    <a:pt x="1188" y="5"/>
                  </a:lnTo>
                  <a:lnTo>
                    <a:pt x="1206" y="5"/>
                  </a:lnTo>
                  <a:lnTo>
                    <a:pt x="1242" y="5"/>
                  </a:lnTo>
                  <a:lnTo>
                    <a:pt x="1272" y="11"/>
                  </a:lnTo>
                  <a:lnTo>
                    <a:pt x="1290" y="11"/>
                  </a:lnTo>
                  <a:lnTo>
                    <a:pt x="1326" y="11"/>
                  </a:lnTo>
                  <a:lnTo>
                    <a:pt x="1356" y="16"/>
                  </a:lnTo>
                  <a:lnTo>
                    <a:pt x="1374" y="16"/>
                  </a:lnTo>
                  <a:lnTo>
                    <a:pt x="1404" y="22"/>
                  </a:lnTo>
                  <a:lnTo>
                    <a:pt x="1434" y="22"/>
                  </a:lnTo>
                  <a:lnTo>
                    <a:pt x="1446" y="27"/>
                  </a:lnTo>
                  <a:lnTo>
                    <a:pt x="1482" y="27"/>
                  </a:lnTo>
                  <a:lnTo>
                    <a:pt x="1506" y="33"/>
                  </a:lnTo>
                  <a:lnTo>
                    <a:pt x="1524" y="38"/>
                  </a:lnTo>
                  <a:lnTo>
                    <a:pt x="1554" y="38"/>
                  </a:lnTo>
                  <a:lnTo>
                    <a:pt x="1578" y="43"/>
                  </a:lnTo>
                  <a:lnTo>
                    <a:pt x="1596" y="49"/>
                  </a:lnTo>
                  <a:lnTo>
                    <a:pt x="1620" y="54"/>
                  </a:lnTo>
                  <a:lnTo>
                    <a:pt x="1644" y="60"/>
                  </a:lnTo>
                  <a:lnTo>
                    <a:pt x="1656" y="60"/>
                  </a:lnTo>
                  <a:lnTo>
                    <a:pt x="1686" y="65"/>
                  </a:lnTo>
                  <a:lnTo>
                    <a:pt x="1710" y="70"/>
                  </a:lnTo>
                  <a:lnTo>
                    <a:pt x="1716" y="76"/>
                  </a:lnTo>
                  <a:lnTo>
                    <a:pt x="1740" y="81"/>
                  </a:lnTo>
                  <a:lnTo>
                    <a:pt x="1764" y="87"/>
                  </a:lnTo>
                  <a:lnTo>
                    <a:pt x="1776" y="92"/>
                  </a:lnTo>
                  <a:lnTo>
                    <a:pt x="1794" y="97"/>
                  </a:lnTo>
                  <a:lnTo>
                    <a:pt x="1812" y="103"/>
                  </a:lnTo>
                  <a:lnTo>
                    <a:pt x="1824" y="108"/>
                  </a:lnTo>
                  <a:lnTo>
                    <a:pt x="1842" y="114"/>
                  </a:lnTo>
                  <a:lnTo>
                    <a:pt x="1854" y="119"/>
                  </a:lnTo>
                  <a:lnTo>
                    <a:pt x="1866" y="124"/>
                  </a:lnTo>
                  <a:lnTo>
                    <a:pt x="1878" y="130"/>
                  </a:lnTo>
                  <a:lnTo>
                    <a:pt x="1896" y="141"/>
                  </a:lnTo>
                  <a:lnTo>
                    <a:pt x="1902" y="141"/>
                  </a:lnTo>
                  <a:lnTo>
                    <a:pt x="1914" y="151"/>
                  </a:lnTo>
                  <a:lnTo>
                    <a:pt x="1926" y="157"/>
                  </a:lnTo>
                  <a:lnTo>
                    <a:pt x="1932" y="162"/>
                  </a:lnTo>
                  <a:lnTo>
                    <a:pt x="1938" y="168"/>
                  </a:lnTo>
                  <a:lnTo>
                    <a:pt x="1950" y="178"/>
                  </a:lnTo>
                  <a:lnTo>
                    <a:pt x="1950" y="178"/>
                  </a:lnTo>
                  <a:lnTo>
                    <a:pt x="1956" y="189"/>
                  </a:lnTo>
                  <a:lnTo>
                    <a:pt x="1962" y="195"/>
                  </a:lnTo>
                  <a:lnTo>
                    <a:pt x="1968" y="200"/>
                  </a:lnTo>
                  <a:lnTo>
                    <a:pt x="1968" y="211"/>
                  </a:lnTo>
                  <a:lnTo>
                    <a:pt x="1974" y="216"/>
                  </a:lnTo>
                  <a:lnTo>
                    <a:pt x="1974" y="222"/>
                  </a:lnTo>
                  <a:lnTo>
                    <a:pt x="1974" y="227"/>
                  </a:lnTo>
                  <a:lnTo>
                    <a:pt x="1974" y="238"/>
                  </a:lnTo>
                  <a:lnTo>
                    <a:pt x="1974" y="238"/>
                  </a:lnTo>
                  <a:lnTo>
                    <a:pt x="1968" y="249"/>
                  </a:lnTo>
                  <a:lnTo>
                    <a:pt x="1968" y="254"/>
                  </a:lnTo>
                  <a:lnTo>
                    <a:pt x="1962" y="259"/>
                  </a:lnTo>
                  <a:lnTo>
                    <a:pt x="1956" y="270"/>
                  </a:lnTo>
                  <a:lnTo>
                    <a:pt x="1950" y="276"/>
                  </a:lnTo>
                  <a:lnTo>
                    <a:pt x="1950" y="281"/>
                  </a:lnTo>
                  <a:lnTo>
                    <a:pt x="1938" y="286"/>
                  </a:lnTo>
                  <a:lnTo>
                    <a:pt x="1932" y="297"/>
                  </a:lnTo>
                  <a:lnTo>
                    <a:pt x="1926" y="297"/>
                  </a:lnTo>
                  <a:lnTo>
                    <a:pt x="1914" y="308"/>
                  </a:lnTo>
                  <a:lnTo>
                    <a:pt x="1902" y="314"/>
                  </a:lnTo>
                  <a:lnTo>
                    <a:pt x="1896" y="319"/>
                  </a:lnTo>
                  <a:lnTo>
                    <a:pt x="1878" y="324"/>
                  </a:lnTo>
                  <a:lnTo>
                    <a:pt x="1866" y="335"/>
                  </a:lnTo>
                  <a:lnTo>
                    <a:pt x="1854" y="335"/>
                  </a:lnTo>
                  <a:lnTo>
                    <a:pt x="1842" y="346"/>
                  </a:lnTo>
                  <a:lnTo>
                    <a:pt x="1824" y="351"/>
                  </a:lnTo>
                  <a:lnTo>
                    <a:pt x="1812" y="351"/>
                  </a:lnTo>
                  <a:lnTo>
                    <a:pt x="1794" y="362"/>
                  </a:lnTo>
                  <a:lnTo>
                    <a:pt x="1776" y="368"/>
                  </a:lnTo>
                  <a:lnTo>
                    <a:pt x="1764" y="368"/>
                  </a:lnTo>
                  <a:lnTo>
                    <a:pt x="1740" y="378"/>
                  </a:lnTo>
                  <a:lnTo>
                    <a:pt x="1716" y="384"/>
                  </a:lnTo>
                  <a:lnTo>
                    <a:pt x="1710" y="384"/>
                  </a:lnTo>
                  <a:lnTo>
                    <a:pt x="1686" y="389"/>
                  </a:lnTo>
                  <a:lnTo>
                    <a:pt x="1656" y="395"/>
                  </a:lnTo>
                  <a:lnTo>
                    <a:pt x="1644" y="400"/>
                  </a:lnTo>
                  <a:lnTo>
                    <a:pt x="1620" y="405"/>
                  </a:lnTo>
                  <a:lnTo>
                    <a:pt x="1596" y="411"/>
                  </a:lnTo>
                  <a:lnTo>
                    <a:pt x="1578" y="411"/>
                  </a:lnTo>
                  <a:lnTo>
                    <a:pt x="1554" y="416"/>
                  </a:lnTo>
                  <a:lnTo>
                    <a:pt x="1524" y="422"/>
                  </a:lnTo>
                  <a:lnTo>
                    <a:pt x="1506" y="422"/>
                  </a:lnTo>
                  <a:lnTo>
                    <a:pt x="1482" y="427"/>
                  </a:lnTo>
                  <a:lnTo>
                    <a:pt x="1446" y="432"/>
                  </a:lnTo>
                  <a:lnTo>
                    <a:pt x="1434" y="432"/>
                  </a:lnTo>
                  <a:lnTo>
                    <a:pt x="1404" y="438"/>
                  </a:lnTo>
                  <a:lnTo>
                    <a:pt x="1374" y="438"/>
                  </a:lnTo>
                  <a:lnTo>
                    <a:pt x="1356" y="443"/>
                  </a:lnTo>
                  <a:lnTo>
                    <a:pt x="1326" y="443"/>
                  </a:lnTo>
                  <a:lnTo>
                    <a:pt x="1290" y="449"/>
                  </a:lnTo>
                  <a:lnTo>
                    <a:pt x="1272" y="449"/>
                  </a:lnTo>
                  <a:lnTo>
                    <a:pt x="1242" y="449"/>
                  </a:lnTo>
                  <a:lnTo>
                    <a:pt x="1206" y="454"/>
                  </a:lnTo>
                  <a:lnTo>
                    <a:pt x="1188" y="454"/>
                  </a:lnTo>
                  <a:lnTo>
                    <a:pt x="1158" y="454"/>
                  </a:lnTo>
                  <a:lnTo>
                    <a:pt x="1122" y="454"/>
                  </a:lnTo>
                  <a:lnTo>
                    <a:pt x="1104" y="454"/>
                  </a:lnTo>
                  <a:lnTo>
                    <a:pt x="1074" y="459"/>
                  </a:lnTo>
                  <a:lnTo>
                    <a:pt x="1038" y="459"/>
                  </a:lnTo>
                  <a:lnTo>
                    <a:pt x="1020" y="459"/>
                  </a:lnTo>
                  <a:lnTo>
                    <a:pt x="984" y="459"/>
                  </a:lnTo>
                  <a:lnTo>
                    <a:pt x="954" y="459"/>
                  </a:lnTo>
                  <a:lnTo>
                    <a:pt x="936" y="459"/>
                  </a:lnTo>
                  <a:lnTo>
                    <a:pt x="900" y="459"/>
                  </a:lnTo>
                  <a:lnTo>
                    <a:pt x="864" y="454"/>
                  </a:lnTo>
                  <a:lnTo>
                    <a:pt x="846" y="454"/>
                  </a:lnTo>
                  <a:lnTo>
                    <a:pt x="816" y="454"/>
                  </a:lnTo>
                  <a:lnTo>
                    <a:pt x="780" y="454"/>
                  </a:lnTo>
                  <a:lnTo>
                    <a:pt x="762" y="454"/>
                  </a:lnTo>
                  <a:lnTo>
                    <a:pt x="732" y="449"/>
                  </a:lnTo>
                  <a:lnTo>
                    <a:pt x="696" y="449"/>
                  </a:lnTo>
                  <a:lnTo>
                    <a:pt x="678" y="449"/>
                  </a:lnTo>
                  <a:lnTo>
                    <a:pt x="648" y="443"/>
                  </a:lnTo>
                  <a:lnTo>
                    <a:pt x="618" y="443"/>
                  </a:lnTo>
                  <a:lnTo>
                    <a:pt x="600" y="438"/>
                  </a:lnTo>
                  <a:lnTo>
                    <a:pt x="570" y="438"/>
                  </a:lnTo>
                  <a:lnTo>
                    <a:pt x="540" y="432"/>
                  </a:lnTo>
                  <a:lnTo>
                    <a:pt x="522" y="432"/>
                  </a:lnTo>
                  <a:lnTo>
                    <a:pt x="492" y="427"/>
                  </a:lnTo>
                  <a:lnTo>
                    <a:pt x="462" y="422"/>
                  </a:lnTo>
                  <a:lnTo>
                    <a:pt x="450" y="422"/>
                  </a:lnTo>
                  <a:lnTo>
                    <a:pt x="420" y="416"/>
                  </a:lnTo>
                  <a:lnTo>
                    <a:pt x="390" y="411"/>
                  </a:lnTo>
                  <a:lnTo>
                    <a:pt x="378" y="411"/>
                  </a:lnTo>
                  <a:lnTo>
                    <a:pt x="354" y="405"/>
                  </a:lnTo>
                  <a:lnTo>
                    <a:pt x="324" y="400"/>
                  </a:lnTo>
                  <a:lnTo>
                    <a:pt x="312" y="395"/>
                  </a:lnTo>
                  <a:lnTo>
                    <a:pt x="288" y="389"/>
                  </a:lnTo>
                  <a:lnTo>
                    <a:pt x="264" y="384"/>
                  </a:lnTo>
                  <a:lnTo>
                    <a:pt x="252" y="384"/>
                  </a:lnTo>
                  <a:lnTo>
                    <a:pt x="228" y="378"/>
                  </a:lnTo>
                  <a:lnTo>
                    <a:pt x="210" y="368"/>
                  </a:lnTo>
                  <a:lnTo>
                    <a:pt x="198" y="368"/>
                  </a:lnTo>
                  <a:lnTo>
                    <a:pt x="180" y="362"/>
                  </a:lnTo>
                  <a:lnTo>
                    <a:pt x="156" y="351"/>
                  </a:lnTo>
                  <a:lnTo>
                    <a:pt x="150" y="351"/>
                  </a:lnTo>
                  <a:lnTo>
                    <a:pt x="132" y="346"/>
                  </a:lnTo>
                  <a:lnTo>
                    <a:pt x="114" y="335"/>
                  </a:lnTo>
                  <a:lnTo>
                    <a:pt x="108" y="335"/>
                  </a:lnTo>
                  <a:lnTo>
                    <a:pt x="90" y="324"/>
                  </a:lnTo>
                  <a:lnTo>
                    <a:pt x="78" y="319"/>
                  </a:lnTo>
                  <a:lnTo>
                    <a:pt x="72" y="314"/>
                  </a:lnTo>
                  <a:lnTo>
                    <a:pt x="60" y="308"/>
                  </a:lnTo>
                  <a:lnTo>
                    <a:pt x="48" y="297"/>
                  </a:lnTo>
                  <a:lnTo>
                    <a:pt x="42" y="297"/>
                  </a:lnTo>
                  <a:lnTo>
                    <a:pt x="30" y="286"/>
                  </a:lnTo>
                  <a:lnTo>
                    <a:pt x="24" y="281"/>
                  </a:lnTo>
                  <a:lnTo>
                    <a:pt x="18" y="276"/>
                  </a:lnTo>
                  <a:lnTo>
                    <a:pt x="12" y="270"/>
                  </a:lnTo>
                  <a:lnTo>
                    <a:pt x="6" y="259"/>
                  </a:lnTo>
                  <a:lnTo>
                    <a:pt x="6" y="254"/>
                  </a:lnTo>
                  <a:lnTo>
                    <a:pt x="0" y="249"/>
                  </a:lnTo>
                  <a:lnTo>
                    <a:pt x="0" y="238"/>
                  </a:lnTo>
                  <a:lnTo>
                    <a:pt x="0" y="238"/>
                  </a:lnTo>
                  <a:lnTo>
                    <a:pt x="0" y="227"/>
                  </a:lnTo>
                  <a:lnTo>
                    <a:pt x="0" y="222"/>
                  </a:lnTo>
                  <a:lnTo>
                    <a:pt x="0" y="216"/>
                  </a:lnTo>
                  <a:lnTo>
                    <a:pt x="0" y="211"/>
                  </a:lnTo>
                  <a:lnTo>
                    <a:pt x="6" y="200"/>
                  </a:lnTo>
                  <a:lnTo>
                    <a:pt x="6" y="195"/>
                  </a:lnTo>
                  <a:lnTo>
                    <a:pt x="12" y="189"/>
                  </a:lnTo>
                  <a:lnTo>
                    <a:pt x="18" y="178"/>
                  </a:lnTo>
                  <a:lnTo>
                    <a:pt x="24" y="178"/>
                  </a:lnTo>
                  <a:lnTo>
                    <a:pt x="30" y="168"/>
                  </a:lnTo>
                  <a:lnTo>
                    <a:pt x="42" y="162"/>
                  </a:lnTo>
                  <a:lnTo>
                    <a:pt x="48" y="157"/>
                  </a:lnTo>
                  <a:lnTo>
                    <a:pt x="60" y="151"/>
                  </a:lnTo>
                  <a:lnTo>
                    <a:pt x="72" y="141"/>
                  </a:lnTo>
                  <a:lnTo>
                    <a:pt x="78" y="141"/>
                  </a:lnTo>
                  <a:lnTo>
                    <a:pt x="90" y="130"/>
                  </a:lnTo>
                  <a:lnTo>
                    <a:pt x="108" y="124"/>
                  </a:lnTo>
                  <a:lnTo>
                    <a:pt x="114" y="119"/>
                  </a:lnTo>
                  <a:lnTo>
                    <a:pt x="132" y="114"/>
                  </a:lnTo>
                  <a:lnTo>
                    <a:pt x="150" y="108"/>
                  </a:lnTo>
                  <a:lnTo>
                    <a:pt x="156" y="103"/>
                  </a:lnTo>
                  <a:lnTo>
                    <a:pt x="180" y="97"/>
                  </a:lnTo>
                  <a:lnTo>
                    <a:pt x="198" y="92"/>
                  </a:lnTo>
                  <a:lnTo>
                    <a:pt x="210" y="87"/>
                  </a:lnTo>
                  <a:lnTo>
                    <a:pt x="228" y="81"/>
                  </a:lnTo>
                  <a:lnTo>
                    <a:pt x="252" y="76"/>
                  </a:lnTo>
                  <a:lnTo>
                    <a:pt x="264" y="70"/>
                  </a:lnTo>
                  <a:lnTo>
                    <a:pt x="288" y="65"/>
                  </a:lnTo>
                  <a:lnTo>
                    <a:pt x="984" y="227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rgbClr val="9999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7289" name="Group 9"/>
            <p:cNvGrpSpPr>
              <a:grpSpLocks/>
            </p:cNvGrpSpPr>
            <p:nvPr/>
          </p:nvGrpSpPr>
          <p:grpSpPr bwMode="auto">
            <a:xfrm>
              <a:off x="3360" y="3168"/>
              <a:ext cx="867" cy="432"/>
              <a:chOff x="3360" y="3168"/>
              <a:chExt cx="867" cy="432"/>
            </a:xfrm>
          </p:grpSpPr>
          <p:sp>
            <p:nvSpPr>
              <p:cNvPr id="97290" name="Rectangle 10"/>
              <p:cNvSpPr>
                <a:spLocks noChangeArrowheads="1"/>
              </p:cNvSpPr>
              <p:nvPr/>
            </p:nvSpPr>
            <p:spPr bwMode="auto">
              <a:xfrm>
                <a:off x="3360" y="3168"/>
                <a:ext cx="867" cy="432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91" name="Rectangle 11"/>
              <p:cNvSpPr>
                <a:spLocks noChangeArrowheads="1"/>
              </p:cNvSpPr>
              <p:nvPr/>
            </p:nvSpPr>
            <p:spPr bwMode="auto">
              <a:xfrm>
                <a:off x="3447" y="3264"/>
                <a:ext cx="76" cy="97"/>
              </a:xfrm>
              <a:prstGeom prst="rect">
                <a:avLst/>
              </a:prstGeom>
              <a:solidFill>
                <a:srgbClr val="9999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92" name="Rectangle 12"/>
              <p:cNvSpPr>
                <a:spLocks noChangeArrowheads="1"/>
              </p:cNvSpPr>
              <p:nvPr/>
            </p:nvSpPr>
            <p:spPr bwMode="auto">
              <a:xfrm>
                <a:off x="3591" y="3216"/>
                <a:ext cx="584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>
                    <a:solidFill>
                      <a:srgbClr val="000000"/>
                    </a:solidFill>
                    <a:latin typeface="Arial" charset="0"/>
                  </a:rPr>
                  <a:t>Made Up</a:t>
                </a:r>
                <a:endParaRPr lang="en-US" sz="1800" b="1">
                  <a:latin typeface="Gill Sans MT" charset="0"/>
                </a:endParaRPr>
              </a:p>
            </p:txBody>
          </p:sp>
          <p:sp>
            <p:nvSpPr>
              <p:cNvPr id="97293" name="Rectangle 13"/>
              <p:cNvSpPr>
                <a:spLocks noChangeArrowheads="1"/>
              </p:cNvSpPr>
              <p:nvPr/>
            </p:nvSpPr>
            <p:spPr bwMode="auto">
              <a:xfrm>
                <a:off x="3447" y="3438"/>
                <a:ext cx="76" cy="93"/>
              </a:xfrm>
              <a:prstGeom prst="rect">
                <a:avLst/>
              </a:prstGeom>
              <a:solidFill>
                <a:srgbClr val="9933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94" name="Rectangle 14"/>
              <p:cNvSpPr>
                <a:spLocks noChangeArrowheads="1"/>
              </p:cNvSpPr>
              <p:nvPr/>
            </p:nvSpPr>
            <p:spPr bwMode="auto">
              <a:xfrm>
                <a:off x="3594" y="3417"/>
                <a:ext cx="296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>
                    <a:solidFill>
                      <a:srgbClr val="000000"/>
                    </a:solidFill>
                    <a:latin typeface="Arial" charset="0"/>
                  </a:rPr>
                  <a:t>Real</a:t>
                </a:r>
                <a:endParaRPr lang="en-US" sz="1800" b="1">
                  <a:latin typeface="Gill Sans MT" charset="0"/>
                </a:endParaRPr>
              </a:p>
            </p:txBody>
          </p:sp>
        </p:grpSp>
        <p:sp>
          <p:nvSpPr>
            <p:cNvPr id="97295" name="Rectangle 15"/>
            <p:cNvSpPr>
              <a:spLocks noChangeArrowheads="1"/>
            </p:cNvSpPr>
            <p:nvPr/>
          </p:nvSpPr>
          <p:spPr bwMode="auto">
            <a:xfrm>
              <a:off x="1392" y="1344"/>
              <a:ext cx="3396" cy="2394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7296" name="Text Box 16"/>
          <p:cNvSpPr txBox="1">
            <a:spLocks noChangeArrowheads="1"/>
          </p:cNvSpPr>
          <p:nvPr/>
        </p:nvSpPr>
        <p:spPr bwMode="auto">
          <a:xfrm>
            <a:off x="6705600" y="6248400"/>
            <a:ext cx="217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1"/>
              <a:t>Source: I made it up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7010400" cy="1143000"/>
          </a:xfrm>
        </p:spPr>
        <p:txBody>
          <a:bodyPr/>
          <a:lstStyle/>
          <a:p>
            <a:r>
              <a:rPr lang="en-US"/>
              <a:t>3 minute Intro to Peering</a:t>
            </a: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4114800" y="2590800"/>
            <a:ext cx="76200" cy="9906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4724400" y="2133600"/>
            <a:ext cx="2438400" cy="2286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4648200" y="3733800"/>
            <a:ext cx="2438400" cy="228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34" name="Line 6"/>
          <p:cNvSpPr>
            <a:spLocks noChangeShapeType="1"/>
          </p:cNvSpPr>
          <p:nvPr/>
        </p:nvSpPr>
        <p:spPr bwMode="auto">
          <a:xfrm>
            <a:off x="3276600" y="3124200"/>
            <a:ext cx="7620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800600" y="1600200"/>
            <a:ext cx="1427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Transit $$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4648200" y="3962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Transit $$</a:t>
            </a:r>
          </a:p>
        </p:txBody>
      </p:sp>
      <p:sp>
        <p:nvSpPr>
          <p:cNvPr id="73737" name="Oval 9"/>
          <p:cNvSpPr>
            <a:spLocks noChangeArrowheads="1"/>
          </p:cNvSpPr>
          <p:nvPr/>
        </p:nvSpPr>
        <p:spPr bwMode="auto">
          <a:xfrm>
            <a:off x="3810000" y="1600200"/>
            <a:ext cx="2286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38" name="Oval 10"/>
          <p:cNvSpPr>
            <a:spLocks noChangeArrowheads="1"/>
          </p:cNvSpPr>
          <p:nvPr/>
        </p:nvSpPr>
        <p:spPr bwMode="auto">
          <a:xfrm>
            <a:off x="3505200" y="2133600"/>
            <a:ext cx="2286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39" name="Oval 11"/>
          <p:cNvSpPr>
            <a:spLocks noChangeArrowheads="1"/>
          </p:cNvSpPr>
          <p:nvPr/>
        </p:nvSpPr>
        <p:spPr bwMode="auto">
          <a:xfrm>
            <a:off x="3429000" y="3733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3740" name="Oval 12"/>
          <p:cNvSpPr>
            <a:spLocks noChangeArrowheads="1"/>
          </p:cNvSpPr>
          <p:nvPr/>
        </p:nvSpPr>
        <p:spPr bwMode="auto">
          <a:xfrm>
            <a:off x="3505200" y="3429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3741" name="Oval 13"/>
          <p:cNvSpPr>
            <a:spLocks noChangeArrowheads="1"/>
          </p:cNvSpPr>
          <p:nvPr/>
        </p:nvSpPr>
        <p:spPr bwMode="auto">
          <a:xfrm>
            <a:off x="35052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3742" name="Line 14"/>
          <p:cNvSpPr>
            <a:spLocks noChangeShapeType="1"/>
          </p:cNvSpPr>
          <p:nvPr/>
        </p:nvSpPr>
        <p:spPr bwMode="auto">
          <a:xfrm>
            <a:off x="3733800" y="19812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3" name="Line 15"/>
          <p:cNvSpPr>
            <a:spLocks noChangeShapeType="1"/>
          </p:cNvSpPr>
          <p:nvPr/>
        </p:nvSpPr>
        <p:spPr bwMode="auto">
          <a:xfrm>
            <a:off x="3733800" y="2286000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4" name="Line 16"/>
          <p:cNvSpPr>
            <a:spLocks noChangeShapeType="1"/>
          </p:cNvSpPr>
          <p:nvPr/>
        </p:nvSpPr>
        <p:spPr bwMode="auto">
          <a:xfrm>
            <a:off x="3733800" y="35814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5" name="Line 17"/>
          <p:cNvSpPr>
            <a:spLocks noChangeShapeType="1"/>
          </p:cNvSpPr>
          <p:nvPr/>
        </p:nvSpPr>
        <p:spPr bwMode="auto">
          <a:xfrm>
            <a:off x="3657600" y="3886200"/>
            <a:ext cx="76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6" name="Line 18"/>
          <p:cNvSpPr>
            <a:spLocks noChangeShapeType="1"/>
          </p:cNvSpPr>
          <p:nvPr/>
        </p:nvSpPr>
        <p:spPr bwMode="auto">
          <a:xfrm flipV="1">
            <a:off x="3733800" y="40386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7" name="Oval 19"/>
          <p:cNvSpPr>
            <a:spLocks noChangeArrowheads="1"/>
          </p:cNvSpPr>
          <p:nvPr/>
        </p:nvSpPr>
        <p:spPr bwMode="auto">
          <a:xfrm>
            <a:off x="3810000" y="1828800"/>
            <a:ext cx="914400" cy="838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00"/>
                </a:solidFill>
              </a:rPr>
              <a:t>ISP A</a:t>
            </a:r>
          </a:p>
        </p:txBody>
      </p:sp>
      <p:sp>
        <p:nvSpPr>
          <p:cNvPr id="73748" name="Line 20"/>
          <p:cNvSpPr>
            <a:spLocks noChangeShapeType="1"/>
          </p:cNvSpPr>
          <p:nvPr/>
        </p:nvSpPr>
        <p:spPr bwMode="auto">
          <a:xfrm>
            <a:off x="3962400" y="18288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9" name="Oval 21"/>
          <p:cNvSpPr>
            <a:spLocks noChangeArrowheads="1"/>
          </p:cNvSpPr>
          <p:nvPr/>
        </p:nvSpPr>
        <p:spPr bwMode="auto">
          <a:xfrm>
            <a:off x="3733800" y="3429000"/>
            <a:ext cx="914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ISP B</a:t>
            </a:r>
          </a:p>
        </p:txBody>
      </p:sp>
      <p:sp>
        <p:nvSpPr>
          <p:cNvPr id="73750" name="Oval 22"/>
          <p:cNvSpPr>
            <a:spLocks noChangeArrowheads="1"/>
          </p:cNvSpPr>
          <p:nvPr/>
        </p:nvSpPr>
        <p:spPr bwMode="auto">
          <a:xfrm>
            <a:off x="3581400" y="1828800"/>
            <a:ext cx="2286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51" name="Text Box 23"/>
          <p:cNvSpPr txBox="1">
            <a:spLocks noChangeArrowheads="1"/>
          </p:cNvSpPr>
          <p:nvPr/>
        </p:nvSpPr>
        <p:spPr bwMode="auto">
          <a:xfrm>
            <a:off x="457200" y="2362200"/>
            <a:ext cx="3136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Peering provides routes </a:t>
            </a:r>
          </a:p>
          <a:p>
            <a:r>
              <a:rPr lang="en-US"/>
              <a:t>only to each </a:t>
            </a:r>
          </a:p>
          <a:p>
            <a:r>
              <a:rPr lang="en-US"/>
              <a:t>others customers</a:t>
            </a:r>
          </a:p>
        </p:txBody>
      </p:sp>
      <p:sp>
        <p:nvSpPr>
          <p:cNvPr id="73752" name="Oval 24"/>
          <p:cNvSpPr>
            <a:spLocks noChangeArrowheads="1"/>
          </p:cNvSpPr>
          <p:nvPr/>
        </p:nvSpPr>
        <p:spPr bwMode="auto">
          <a:xfrm>
            <a:off x="7772400" y="6324600"/>
            <a:ext cx="228600" cy="228600"/>
          </a:xfrm>
          <a:prstGeom prst="ellipse">
            <a:avLst/>
          </a:prstGeom>
          <a:solidFill>
            <a:srgbClr val="00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53" name="Oval 25"/>
          <p:cNvSpPr>
            <a:spLocks noChangeArrowheads="1"/>
          </p:cNvSpPr>
          <p:nvPr/>
        </p:nvSpPr>
        <p:spPr bwMode="auto">
          <a:xfrm>
            <a:off x="7848600" y="228600"/>
            <a:ext cx="228600" cy="2286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54" name="Oval 26"/>
          <p:cNvSpPr>
            <a:spLocks noChangeArrowheads="1"/>
          </p:cNvSpPr>
          <p:nvPr/>
        </p:nvSpPr>
        <p:spPr bwMode="auto">
          <a:xfrm>
            <a:off x="8077200" y="457200"/>
            <a:ext cx="228600" cy="228600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55" name="Oval 27"/>
          <p:cNvSpPr>
            <a:spLocks noChangeArrowheads="1"/>
          </p:cNvSpPr>
          <p:nvPr/>
        </p:nvSpPr>
        <p:spPr bwMode="auto">
          <a:xfrm>
            <a:off x="8153400" y="685800"/>
            <a:ext cx="228600" cy="2286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56" name="Oval 28"/>
          <p:cNvSpPr>
            <a:spLocks noChangeArrowheads="1"/>
          </p:cNvSpPr>
          <p:nvPr/>
        </p:nvSpPr>
        <p:spPr bwMode="auto">
          <a:xfrm>
            <a:off x="8305800" y="990600"/>
            <a:ext cx="228600" cy="2286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57" name="Oval 29"/>
          <p:cNvSpPr>
            <a:spLocks noChangeArrowheads="1"/>
          </p:cNvSpPr>
          <p:nvPr/>
        </p:nvSpPr>
        <p:spPr bwMode="auto">
          <a:xfrm>
            <a:off x="8382000" y="1219200"/>
            <a:ext cx="228600" cy="2286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58" name="Oval 30"/>
          <p:cNvSpPr>
            <a:spLocks noChangeArrowheads="1"/>
          </p:cNvSpPr>
          <p:nvPr/>
        </p:nvSpPr>
        <p:spPr bwMode="auto">
          <a:xfrm>
            <a:off x="8458200" y="1447800"/>
            <a:ext cx="228600" cy="228600"/>
          </a:xfrm>
          <a:prstGeom prst="ellipse">
            <a:avLst/>
          </a:prstGeom>
          <a:solidFill>
            <a:srgbClr val="00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59" name="Oval 31"/>
          <p:cNvSpPr>
            <a:spLocks noChangeArrowheads="1"/>
          </p:cNvSpPr>
          <p:nvPr/>
        </p:nvSpPr>
        <p:spPr bwMode="auto">
          <a:xfrm>
            <a:off x="8534400" y="1752600"/>
            <a:ext cx="228600" cy="2286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0" name="Oval 32"/>
          <p:cNvSpPr>
            <a:spLocks noChangeArrowheads="1"/>
          </p:cNvSpPr>
          <p:nvPr/>
        </p:nvSpPr>
        <p:spPr bwMode="auto">
          <a:xfrm>
            <a:off x="8610600" y="1981200"/>
            <a:ext cx="228600" cy="2286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1" name="Oval 33"/>
          <p:cNvSpPr>
            <a:spLocks noChangeArrowheads="1"/>
          </p:cNvSpPr>
          <p:nvPr/>
        </p:nvSpPr>
        <p:spPr bwMode="auto">
          <a:xfrm>
            <a:off x="8686800" y="2362200"/>
            <a:ext cx="228600" cy="228600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2" name="Oval 34"/>
          <p:cNvSpPr>
            <a:spLocks noChangeArrowheads="1"/>
          </p:cNvSpPr>
          <p:nvPr/>
        </p:nvSpPr>
        <p:spPr bwMode="auto">
          <a:xfrm>
            <a:off x="8686800" y="2743200"/>
            <a:ext cx="2286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3" name="Oval 35"/>
          <p:cNvSpPr>
            <a:spLocks noChangeArrowheads="1"/>
          </p:cNvSpPr>
          <p:nvPr/>
        </p:nvSpPr>
        <p:spPr bwMode="auto">
          <a:xfrm>
            <a:off x="8686800" y="31242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4" name="Oval 36"/>
          <p:cNvSpPr>
            <a:spLocks noChangeArrowheads="1"/>
          </p:cNvSpPr>
          <p:nvPr/>
        </p:nvSpPr>
        <p:spPr bwMode="auto">
          <a:xfrm>
            <a:off x="8686800" y="3505200"/>
            <a:ext cx="228600" cy="2286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5" name="Oval 37"/>
          <p:cNvSpPr>
            <a:spLocks noChangeArrowheads="1"/>
          </p:cNvSpPr>
          <p:nvPr/>
        </p:nvSpPr>
        <p:spPr bwMode="auto">
          <a:xfrm>
            <a:off x="8686800" y="3886200"/>
            <a:ext cx="228600" cy="228600"/>
          </a:xfrm>
          <a:prstGeom prst="ellipse">
            <a:avLst/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6" name="Oval 38"/>
          <p:cNvSpPr>
            <a:spLocks noChangeArrowheads="1"/>
          </p:cNvSpPr>
          <p:nvPr/>
        </p:nvSpPr>
        <p:spPr bwMode="auto">
          <a:xfrm>
            <a:off x="8610600" y="4267200"/>
            <a:ext cx="228600" cy="228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7" name="Oval 39"/>
          <p:cNvSpPr>
            <a:spLocks noChangeArrowheads="1"/>
          </p:cNvSpPr>
          <p:nvPr/>
        </p:nvSpPr>
        <p:spPr bwMode="auto">
          <a:xfrm>
            <a:off x="8534400" y="4648200"/>
            <a:ext cx="228600" cy="2286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8" name="Oval 40"/>
          <p:cNvSpPr>
            <a:spLocks noChangeArrowheads="1"/>
          </p:cNvSpPr>
          <p:nvPr/>
        </p:nvSpPr>
        <p:spPr bwMode="auto">
          <a:xfrm>
            <a:off x="8458200" y="5105400"/>
            <a:ext cx="228600" cy="2286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69" name="Oval 41"/>
          <p:cNvSpPr>
            <a:spLocks noChangeArrowheads="1"/>
          </p:cNvSpPr>
          <p:nvPr/>
        </p:nvSpPr>
        <p:spPr bwMode="auto">
          <a:xfrm>
            <a:off x="8305800" y="5486400"/>
            <a:ext cx="228600" cy="2286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70" name="Oval 42"/>
          <p:cNvSpPr>
            <a:spLocks noChangeArrowheads="1"/>
          </p:cNvSpPr>
          <p:nvPr/>
        </p:nvSpPr>
        <p:spPr bwMode="auto">
          <a:xfrm>
            <a:off x="8153400" y="5791200"/>
            <a:ext cx="228600" cy="228600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71" name="Oval 43"/>
          <p:cNvSpPr>
            <a:spLocks noChangeArrowheads="1"/>
          </p:cNvSpPr>
          <p:nvPr/>
        </p:nvSpPr>
        <p:spPr bwMode="auto">
          <a:xfrm>
            <a:off x="8001000" y="60960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73772" name="Text Box 44"/>
          <p:cNvSpPr txBox="1">
            <a:spLocks noChangeArrowheads="1"/>
          </p:cNvSpPr>
          <p:nvPr/>
        </p:nvSpPr>
        <p:spPr bwMode="auto">
          <a:xfrm>
            <a:off x="0" y="4267200"/>
            <a:ext cx="68167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457200" indent="-457200">
              <a:buFontTx/>
              <a:buAutoNum type="arabicParenR"/>
            </a:pPr>
            <a:r>
              <a:rPr lang="en-US"/>
              <a:t>Transit can costs big bucks.</a:t>
            </a:r>
          </a:p>
          <a:p>
            <a:pPr marL="457200" indent="-457200"/>
            <a:r>
              <a:rPr lang="en-US"/>
              <a:t>(But it is a convenient plug in the wall that says </a:t>
            </a:r>
          </a:p>
          <a:p>
            <a:pPr marL="457200" indent="-457200"/>
            <a:r>
              <a:rPr lang="en-US"/>
              <a:t>“Internet </a:t>
            </a:r>
            <a:r>
              <a:rPr lang="en-US">
                <a:sym typeface="Wingdings" charset="2"/>
              </a:rPr>
              <a:t> </a:t>
            </a:r>
            <a:r>
              <a:rPr lang="en-US"/>
              <a:t>this way”)</a:t>
            </a:r>
          </a:p>
          <a:p>
            <a:pPr marL="457200" indent="-457200"/>
            <a:r>
              <a:rPr lang="en-US"/>
              <a:t>2) Peering costs little and reduces transit costs.</a:t>
            </a:r>
          </a:p>
          <a:p>
            <a:pPr marL="457200" indent="-457200"/>
            <a:r>
              <a:rPr lang="en-US"/>
              <a:t>3) Q: Who to peer with? How to justify Peering costs?</a:t>
            </a:r>
          </a:p>
        </p:txBody>
      </p:sp>
      <p:sp>
        <p:nvSpPr>
          <p:cNvPr id="73773" name="Oval 45"/>
          <p:cNvSpPr>
            <a:spLocks noChangeArrowheads="1"/>
          </p:cNvSpPr>
          <p:nvPr/>
        </p:nvSpPr>
        <p:spPr bwMode="auto">
          <a:xfrm>
            <a:off x="6248400" y="228600"/>
            <a:ext cx="2438400" cy="6248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Upstream </a:t>
            </a:r>
          </a:p>
          <a:p>
            <a:pPr algn="ctr"/>
            <a:r>
              <a:rPr lang="en-US"/>
              <a:t>Transit </a:t>
            </a:r>
          </a:p>
          <a:p>
            <a:pPr algn="ctr"/>
            <a:r>
              <a:rPr lang="en-US"/>
              <a:t>Provider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458200" cy="11430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Definitions of Peering and Transit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4400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0" y="838200"/>
            <a:ext cx="914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749300" y="5799138"/>
            <a:ext cx="80692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 u="sng"/>
              <a:t>vs. Def:</a:t>
            </a:r>
            <a:r>
              <a:rPr lang="en-US" b="1"/>
              <a:t> </a:t>
            </a:r>
            <a:r>
              <a:rPr lang="en-US" b="1" i="1"/>
              <a:t>Transit</a:t>
            </a:r>
            <a:r>
              <a:rPr lang="en-US" b="1"/>
              <a:t> is the business relationship whereby one ISP </a:t>
            </a:r>
          </a:p>
          <a:p>
            <a:pPr eaLnBrk="0" hangingPunct="0"/>
            <a:r>
              <a:rPr lang="en-US" b="1"/>
              <a:t>sells access to </a:t>
            </a:r>
            <a:r>
              <a:rPr lang="en-US" b="1" u="sng"/>
              <a:t>all destinations</a:t>
            </a:r>
            <a:r>
              <a:rPr lang="en-US" b="1"/>
              <a:t> in its routing table.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52400" y="990600"/>
            <a:ext cx="91027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 u="sng"/>
              <a:t>Def:</a:t>
            </a:r>
            <a:r>
              <a:rPr lang="en-US" b="1"/>
              <a:t> </a:t>
            </a:r>
            <a:r>
              <a:rPr lang="en-US" b="1" i="1"/>
              <a:t>Peering</a:t>
            </a:r>
            <a:r>
              <a:rPr lang="en-US" b="1"/>
              <a:t> is the business relationship whereby ISPs </a:t>
            </a:r>
          </a:p>
          <a:p>
            <a:pPr eaLnBrk="0" hangingPunct="0"/>
            <a:r>
              <a:rPr lang="en-US" b="1"/>
              <a:t>reciprocally announce reachability to each others’ transit customers.</a:t>
            </a:r>
          </a:p>
        </p:txBody>
      </p:sp>
      <p:grpSp>
        <p:nvGrpSpPr>
          <p:cNvPr id="71687" name="Group 7"/>
          <p:cNvGrpSpPr>
            <a:grpSpLocks/>
          </p:cNvGrpSpPr>
          <p:nvPr/>
        </p:nvGrpSpPr>
        <p:grpSpPr bwMode="auto">
          <a:xfrm rot="-10738488">
            <a:off x="4038600" y="2590800"/>
            <a:ext cx="838200" cy="304800"/>
            <a:chOff x="3648" y="3552"/>
            <a:chExt cx="528" cy="192"/>
          </a:xfrm>
        </p:grpSpPr>
        <p:sp>
          <p:nvSpPr>
            <p:cNvPr id="71688" name="Rectangle 8"/>
            <p:cNvSpPr>
              <a:spLocks noChangeArrowheads="1"/>
            </p:cNvSpPr>
            <p:nvPr/>
          </p:nvSpPr>
          <p:spPr bwMode="auto">
            <a:xfrm>
              <a:off x="3648" y="3552"/>
              <a:ext cx="528" cy="14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89" name="Oval 9"/>
            <p:cNvSpPr>
              <a:spLocks noChangeArrowheads="1"/>
            </p:cNvSpPr>
            <p:nvPr/>
          </p:nvSpPr>
          <p:spPr bwMode="auto">
            <a:xfrm>
              <a:off x="3696" y="3648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90" name="Oval 10"/>
            <p:cNvSpPr>
              <a:spLocks noChangeArrowheads="1"/>
            </p:cNvSpPr>
            <p:nvPr/>
          </p:nvSpPr>
          <p:spPr bwMode="auto">
            <a:xfrm>
              <a:off x="3840" y="3648"/>
              <a:ext cx="96" cy="96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91" name="Oval 11"/>
            <p:cNvSpPr>
              <a:spLocks noChangeArrowheads="1"/>
            </p:cNvSpPr>
            <p:nvPr/>
          </p:nvSpPr>
          <p:spPr bwMode="auto">
            <a:xfrm>
              <a:off x="3984" y="364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2438400" y="3200400"/>
            <a:ext cx="9144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5562600" y="3276600"/>
            <a:ext cx="7620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4" name="Oval 14"/>
          <p:cNvSpPr>
            <a:spLocks noChangeArrowheads="1"/>
          </p:cNvSpPr>
          <p:nvPr/>
        </p:nvSpPr>
        <p:spPr bwMode="auto">
          <a:xfrm>
            <a:off x="615950" y="2714625"/>
            <a:ext cx="1917700" cy="1150938"/>
          </a:xfrm>
          <a:prstGeom prst="ellipse">
            <a:avLst/>
          </a:prstGeom>
          <a:solidFill>
            <a:srgbClr val="A2C1FE"/>
          </a:solidFill>
          <a:ln w="12700">
            <a:solidFill>
              <a:srgbClr val="081D5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5" name="Oval 15"/>
          <p:cNvSpPr>
            <a:spLocks noChangeArrowheads="1"/>
          </p:cNvSpPr>
          <p:nvPr/>
        </p:nvSpPr>
        <p:spPr bwMode="auto">
          <a:xfrm>
            <a:off x="3287713" y="2806700"/>
            <a:ext cx="2293937" cy="958850"/>
          </a:xfrm>
          <a:prstGeom prst="ellipse">
            <a:avLst/>
          </a:prstGeom>
          <a:solidFill>
            <a:srgbClr val="A2C1FE"/>
          </a:solidFill>
          <a:ln w="12700">
            <a:solidFill>
              <a:srgbClr val="081D5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6" name="Oval 16"/>
          <p:cNvSpPr>
            <a:spLocks noChangeArrowheads="1"/>
          </p:cNvSpPr>
          <p:nvPr/>
        </p:nvSpPr>
        <p:spPr bwMode="auto">
          <a:xfrm>
            <a:off x="6242050" y="2806700"/>
            <a:ext cx="2293938" cy="958850"/>
          </a:xfrm>
          <a:prstGeom prst="ellipse">
            <a:avLst/>
          </a:prstGeom>
          <a:solidFill>
            <a:srgbClr val="A2C1FE"/>
          </a:solidFill>
          <a:ln w="12700">
            <a:solidFill>
              <a:srgbClr val="081D5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7" name="Rectangle 17"/>
          <p:cNvSpPr>
            <a:spLocks noChangeArrowheads="1"/>
          </p:cNvSpPr>
          <p:nvPr/>
        </p:nvSpPr>
        <p:spPr bwMode="auto">
          <a:xfrm>
            <a:off x="5410200" y="2133600"/>
            <a:ext cx="9969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Peering</a:t>
            </a:r>
          </a:p>
        </p:txBody>
      </p:sp>
      <p:sp>
        <p:nvSpPr>
          <p:cNvPr id="71698" name="Rectangle 18"/>
          <p:cNvSpPr>
            <a:spLocks noChangeArrowheads="1"/>
          </p:cNvSpPr>
          <p:nvPr/>
        </p:nvSpPr>
        <p:spPr bwMode="auto">
          <a:xfrm>
            <a:off x="3948113" y="4056063"/>
            <a:ext cx="1130300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9" name="Oval 19"/>
          <p:cNvSpPr>
            <a:spLocks noChangeArrowheads="1"/>
          </p:cNvSpPr>
          <p:nvPr/>
        </p:nvSpPr>
        <p:spPr bwMode="auto">
          <a:xfrm>
            <a:off x="762000" y="2362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0" name="Oval 20"/>
          <p:cNvSpPr>
            <a:spLocks noChangeArrowheads="1"/>
          </p:cNvSpPr>
          <p:nvPr/>
        </p:nvSpPr>
        <p:spPr bwMode="auto">
          <a:xfrm>
            <a:off x="1143000" y="22860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1" name="Oval 21"/>
          <p:cNvSpPr>
            <a:spLocks noChangeArrowheads="1"/>
          </p:cNvSpPr>
          <p:nvPr/>
        </p:nvSpPr>
        <p:spPr bwMode="auto">
          <a:xfrm>
            <a:off x="3810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2" name="Oval 22"/>
          <p:cNvSpPr>
            <a:spLocks noChangeArrowheads="1"/>
          </p:cNvSpPr>
          <p:nvPr/>
        </p:nvSpPr>
        <p:spPr bwMode="auto">
          <a:xfrm>
            <a:off x="762000" y="3886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3" name="Oval 23"/>
          <p:cNvSpPr>
            <a:spLocks noChangeArrowheads="1"/>
          </p:cNvSpPr>
          <p:nvPr/>
        </p:nvSpPr>
        <p:spPr bwMode="auto">
          <a:xfrm>
            <a:off x="1219200" y="3962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4" name="Oval 24"/>
          <p:cNvSpPr>
            <a:spLocks noChangeArrowheads="1"/>
          </p:cNvSpPr>
          <p:nvPr/>
        </p:nvSpPr>
        <p:spPr bwMode="auto">
          <a:xfrm>
            <a:off x="1752600" y="3962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5" name="Oval 25"/>
          <p:cNvSpPr>
            <a:spLocks noChangeArrowheads="1"/>
          </p:cNvSpPr>
          <p:nvPr/>
        </p:nvSpPr>
        <p:spPr bwMode="auto">
          <a:xfrm>
            <a:off x="3657600" y="2057400"/>
            <a:ext cx="304800" cy="304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6" name="Oval 26"/>
          <p:cNvSpPr>
            <a:spLocks noChangeArrowheads="1"/>
          </p:cNvSpPr>
          <p:nvPr/>
        </p:nvSpPr>
        <p:spPr bwMode="auto">
          <a:xfrm>
            <a:off x="4267200" y="1981200"/>
            <a:ext cx="304800" cy="304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7" name="Oval 27"/>
          <p:cNvSpPr>
            <a:spLocks noChangeArrowheads="1"/>
          </p:cNvSpPr>
          <p:nvPr/>
        </p:nvSpPr>
        <p:spPr bwMode="auto">
          <a:xfrm>
            <a:off x="4800600" y="2057400"/>
            <a:ext cx="304800" cy="304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8" name="Oval 28"/>
          <p:cNvSpPr>
            <a:spLocks noChangeArrowheads="1"/>
          </p:cNvSpPr>
          <p:nvPr/>
        </p:nvSpPr>
        <p:spPr bwMode="auto">
          <a:xfrm>
            <a:off x="4953000" y="4038600"/>
            <a:ext cx="304800" cy="304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9" name="Oval 29"/>
          <p:cNvSpPr>
            <a:spLocks noChangeArrowheads="1"/>
          </p:cNvSpPr>
          <p:nvPr/>
        </p:nvSpPr>
        <p:spPr bwMode="auto">
          <a:xfrm>
            <a:off x="3733800" y="4114800"/>
            <a:ext cx="304800" cy="304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0" name="Oval 30"/>
          <p:cNvSpPr>
            <a:spLocks noChangeArrowheads="1"/>
          </p:cNvSpPr>
          <p:nvPr/>
        </p:nvSpPr>
        <p:spPr bwMode="auto">
          <a:xfrm>
            <a:off x="6553200" y="2514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1" name="Oval 31"/>
          <p:cNvSpPr>
            <a:spLocks noChangeArrowheads="1"/>
          </p:cNvSpPr>
          <p:nvPr/>
        </p:nvSpPr>
        <p:spPr bwMode="auto">
          <a:xfrm>
            <a:off x="7086600" y="24384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2" name="Oval 32"/>
          <p:cNvSpPr>
            <a:spLocks noChangeArrowheads="1"/>
          </p:cNvSpPr>
          <p:nvPr/>
        </p:nvSpPr>
        <p:spPr bwMode="auto">
          <a:xfrm>
            <a:off x="7620000" y="24384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3" name="Oval 33"/>
          <p:cNvSpPr>
            <a:spLocks noChangeArrowheads="1"/>
          </p:cNvSpPr>
          <p:nvPr/>
        </p:nvSpPr>
        <p:spPr bwMode="auto">
          <a:xfrm>
            <a:off x="8153400" y="2514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4" name="Oval 34"/>
          <p:cNvSpPr>
            <a:spLocks noChangeArrowheads="1"/>
          </p:cNvSpPr>
          <p:nvPr/>
        </p:nvSpPr>
        <p:spPr bwMode="auto">
          <a:xfrm>
            <a:off x="6858000" y="38862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5" name="Oval 35"/>
          <p:cNvSpPr>
            <a:spLocks noChangeArrowheads="1"/>
          </p:cNvSpPr>
          <p:nvPr/>
        </p:nvSpPr>
        <p:spPr bwMode="auto">
          <a:xfrm>
            <a:off x="7315200" y="38862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6" name="Oval 36"/>
          <p:cNvSpPr>
            <a:spLocks noChangeArrowheads="1"/>
          </p:cNvSpPr>
          <p:nvPr/>
        </p:nvSpPr>
        <p:spPr bwMode="auto">
          <a:xfrm>
            <a:off x="7772400" y="38100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7" name="Oval 37"/>
          <p:cNvSpPr>
            <a:spLocks noChangeArrowheads="1"/>
          </p:cNvSpPr>
          <p:nvPr/>
        </p:nvSpPr>
        <p:spPr bwMode="auto">
          <a:xfrm>
            <a:off x="8229600" y="3657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8" name="Text Box 38"/>
          <p:cNvSpPr txBox="1">
            <a:spLocks noChangeArrowheads="1"/>
          </p:cNvSpPr>
          <p:nvPr/>
        </p:nvSpPr>
        <p:spPr bwMode="auto">
          <a:xfrm>
            <a:off x="3962400" y="3048000"/>
            <a:ext cx="1031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USNet</a:t>
            </a:r>
          </a:p>
        </p:txBody>
      </p:sp>
      <p:sp>
        <p:nvSpPr>
          <p:cNvPr id="71719" name="Text Box 39"/>
          <p:cNvSpPr txBox="1">
            <a:spLocks noChangeArrowheads="1"/>
          </p:cNvSpPr>
          <p:nvPr/>
        </p:nvSpPr>
        <p:spPr bwMode="auto">
          <a:xfrm>
            <a:off x="6858000" y="3048000"/>
            <a:ext cx="121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EastNet</a:t>
            </a:r>
          </a:p>
        </p:txBody>
      </p:sp>
      <p:sp>
        <p:nvSpPr>
          <p:cNvPr id="71720" name="Text Box 40"/>
          <p:cNvSpPr txBox="1">
            <a:spLocks noChangeArrowheads="1"/>
          </p:cNvSpPr>
          <p:nvPr/>
        </p:nvSpPr>
        <p:spPr bwMode="auto">
          <a:xfrm>
            <a:off x="914400" y="3048000"/>
            <a:ext cx="130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WestNet</a:t>
            </a:r>
          </a:p>
        </p:txBody>
      </p:sp>
      <p:sp>
        <p:nvSpPr>
          <p:cNvPr id="71721" name="Rectangle 41"/>
          <p:cNvSpPr>
            <a:spLocks noChangeArrowheads="1"/>
          </p:cNvSpPr>
          <p:nvPr/>
        </p:nvSpPr>
        <p:spPr bwMode="auto">
          <a:xfrm>
            <a:off x="2438400" y="2209800"/>
            <a:ext cx="9969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Peering</a:t>
            </a:r>
          </a:p>
        </p:txBody>
      </p:sp>
      <p:sp>
        <p:nvSpPr>
          <p:cNvPr id="71722" name="Line 42"/>
          <p:cNvSpPr>
            <a:spLocks noChangeShapeType="1"/>
          </p:cNvSpPr>
          <p:nvPr/>
        </p:nvSpPr>
        <p:spPr bwMode="auto">
          <a:xfrm>
            <a:off x="2971800" y="2743200"/>
            <a:ext cx="0" cy="1066800"/>
          </a:xfrm>
          <a:prstGeom prst="line">
            <a:avLst/>
          </a:prstGeom>
          <a:noFill/>
          <a:ln w="12700">
            <a:solidFill>
              <a:srgbClr val="081D58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3" name="Rectangle 43"/>
          <p:cNvSpPr>
            <a:spLocks noChangeArrowheads="1"/>
          </p:cNvSpPr>
          <p:nvPr/>
        </p:nvSpPr>
        <p:spPr bwMode="auto">
          <a:xfrm>
            <a:off x="2743200" y="2590800"/>
            <a:ext cx="381000" cy="1295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4" name="Oval 44"/>
          <p:cNvSpPr>
            <a:spLocks noChangeArrowheads="1"/>
          </p:cNvSpPr>
          <p:nvPr/>
        </p:nvSpPr>
        <p:spPr bwMode="auto">
          <a:xfrm>
            <a:off x="2590800" y="28956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5" name="Oval 45"/>
          <p:cNvSpPr>
            <a:spLocks noChangeArrowheads="1"/>
          </p:cNvSpPr>
          <p:nvPr/>
        </p:nvSpPr>
        <p:spPr bwMode="auto">
          <a:xfrm>
            <a:off x="2971800" y="3352800"/>
            <a:ext cx="228600" cy="2286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6" name="Line 46"/>
          <p:cNvSpPr>
            <a:spLocks noChangeShapeType="1"/>
          </p:cNvSpPr>
          <p:nvPr/>
        </p:nvSpPr>
        <p:spPr bwMode="auto">
          <a:xfrm>
            <a:off x="5943600" y="2819400"/>
            <a:ext cx="0" cy="1066800"/>
          </a:xfrm>
          <a:prstGeom prst="line">
            <a:avLst/>
          </a:prstGeom>
          <a:noFill/>
          <a:ln w="12700">
            <a:solidFill>
              <a:srgbClr val="081D58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7" name="Rectangle 47"/>
          <p:cNvSpPr>
            <a:spLocks noChangeArrowheads="1"/>
          </p:cNvSpPr>
          <p:nvPr/>
        </p:nvSpPr>
        <p:spPr bwMode="auto">
          <a:xfrm>
            <a:off x="5715000" y="2667000"/>
            <a:ext cx="381000" cy="1295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8" name="Oval 48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9" name="Oval 49"/>
          <p:cNvSpPr>
            <a:spLocks noChangeArrowheads="1"/>
          </p:cNvSpPr>
          <p:nvPr/>
        </p:nvSpPr>
        <p:spPr bwMode="auto">
          <a:xfrm>
            <a:off x="5562600" y="3429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730" name="Group 50"/>
          <p:cNvGrpSpPr>
            <a:grpSpLocks/>
          </p:cNvGrpSpPr>
          <p:nvPr/>
        </p:nvGrpSpPr>
        <p:grpSpPr bwMode="auto">
          <a:xfrm>
            <a:off x="4038600" y="3733800"/>
            <a:ext cx="838200" cy="304800"/>
            <a:chOff x="3648" y="3552"/>
            <a:chExt cx="528" cy="192"/>
          </a:xfrm>
        </p:grpSpPr>
        <p:sp>
          <p:nvSpPr>
            <p:cNvPr id="71731" name="Rectangle 51"/>
            <p:cNvSpPr>
              <a:spLocks noChangeArrowheads="1"/>
            </p:cNvSpPr>
            <p:nvPr/>
          </p:nvSpPr>
          <p:spPr bwMode="auto">
            <a:xfrm>
              <a:off x="3648" y="3552"/>
              <a:ext cx="528" cy="14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32" name="Oval 52"/>
            <p:cNvSpPr>
              <a:spLocks noChangeArrowheads="1"/>
            </p:cNvSpPr>
            <p:nvPr/>
          </p:nvSpPr>
          <p:spPr bwMode="auto">
            <a:xfrm>
              <a:off x="3696" y="3648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33" name="Oval 53"/>
            <p:cNvSpPr>
              <a:spLocks noChangeArrowheads="1"/>
            </p:cNvSpPr>
            <p:nvPr/>
          </p:nvSpPr>
          <p:spPr bwMode="auto">
            <a:xfrm>
              <a:off x="3840" y="3648"/>
              <a:ext cx="96" cy="96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34" name="Oval 54"/>
            <p:cNvSpPr>
              <a:spLocks noChangeArrowheads="1"/>
            </p:cNvSpPr>
            <p:nvPr/>
          </p:nvSpPr>
          <p:spPr bwMode="auto">
            <a:xfrm>
              <a:off x="3984" y="364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1735" name="Line 55"/>
          <p:cNvSpPr>
            <a:spLocks noChangeShapeType="1"/>
          </p:cNvSpPr>
          <p:nvPr/>
        </p:nvSpPr>
        <p:spPr bwMode="auto">
          <a:xfrm flipV="1">
            <a:off x="3962400" y="39624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6" name="Line 56"/>
          <p:cNvSpPr>
            <a:spLocks noChangeShapeType="1"/>
          </p:cNvSpPr>
          <p:nvPr/>
        </p:nvSpPr>
        <p:spPr bwMode="auto">
          <a:xfrm flipH="1" flipV="1">
            <a:off x="4800600" y="3962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7" name="Line 57"/>
          <p:cNvSpPr>
            <a:spLocks noChangeShapeType="1"/>
          </p:cNvSpPr>
          <p:nvPr/>
        </p:nvSpPr>
        <p:spPr bwMode="auto">
          <a:xfrm>
            <a:off x="3886200" y="2362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8" name="Line 58"/>
          <p:cNvSpPr>
            <a:spLocks noChangeShapeType="1"/>
          </p:cNvSpPr>
          <p:nvPr/>
        </p:nvSpPr>
        <p:spPr bwMode="auto">
          <a:xfrm flipH="1">
            <a:off x="4343400" y="22860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9" name="Line 59"/>
          <p:cNvSpPr>
            <a:spLocks noChangeShapeType="1"/>
          </p:cNvSpPr>
          <p:nvPr/>
        </p:nvSpPr>
        <p:spPr bwMode="auto">
          <a:xfrm flipH="1">
            <a:off x="4800600" y="2362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0" name="Line 60"/>
          <p:cNvSpPr>
            <a:spLocks noChangeShapeType="1"/>
          </p:cNvSpPr>
          <p:nvPr/>
        </p:nvSpPr>
        <p:spPr bwMode="auto">
          <a:xfrm flipH="1">
            <a:off x="2895600" y="2971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1" name="Line 61"/>
          <p:cNvSpPr>
            <a:spLocks noChangeShapeType="1"/>
          </p:cNvSpPr>
          <p:nvPr/>
        </p:nvSpPr>
        <p:spPr bwMode="auto">
          <a:xfrm flipH="1">
            <a:off x="5867400" y="3581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2" name="Line 62"/>
          <p:cNvSpPr>
            <a:spLocks noChangeShapeType="1"/>
          </p:cNvSpPr>
          <p:nvPr/>
        </p:nvSpPr>
        <p:spPr bwMode="auto">
          <a:xfrm>
            <a:off x="2743200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3" name="Line 63"/>
          <p:cNvSpPr>
            <a:spLocks noChangeShapeType="1"/>
          </p:cNvSpPr>
          <p:nvPr/>
        </p:nvSpPr>
        <p:spPr bwMode="auto">
          <a:xfrm>
            <a:off x="5715000" y="3124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4" name="Line 64"/>
          <p:cNvSpPr>
            <a:spLocks noChangeShapeType="1"/>
          </p:cNvSpPr>
          <p:nvPr/>
        </p:nvSpPr>
        <p:spPr bwMode="auto">
          <a:xfrm>
            <a:off x="41910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5" name="Line 65"/>
          <p:cNvSpPr>
            <a:spLocks noChangeShapeType="1"/>
          </p:cNvSpPr>
          <p:nvPr/>
        </p:nvSpPr>
        <p:spPr bwMode="auto">
          <a:xfrm>
            <a:off x="44196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6" name="Line 66"/>
          <p:cNvSpPr>
            <a:spLocks noChangeShapeType="1"/>
          </p:cNvSpPr>
          <p:nvPr/>
        </p:nvSpPr>
        <p:spPr bwMode="auto">
          <a:xfrm>
            <a:off x="46482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7" name="Line 67"/>
          <p:cNvSpPr>
            <a:spLocks noChangeShapeType="1"/>
          </p:cNvSpPr>
          <p:nvPr/>
        </p:nvSpPr>
        <p:spPr bwMode="auto">
          <a:xfrm flipV="1">
            <a:off x="4267200" y="27432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8" name="Line 68"/>
          <p:cNvSpPr>
            <a:spLocks noChangeShapeType="1"/>
          </p:cNvSpPr>
          <p:nvPr/>
        </p:nvSpPr>
        <p:spPr bwMode="auto">
          <a:xfrm flipV="1">
            <a:off x="4495800" y="27432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9" name="Line 69"/>
          <p:cNvSpPr>
            <a:spLocks noChangeShapeType="1"/>
          </p:cNvSpPr>
          <p:nvPr/>
        </p:nvSpPr>
        <p:spPr bwMode="auto">
          <a:xfrm flipV="1">
            <a:off x="4724400" y="27432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0" name="Line 70"/>
          <p:cNvSpPr>
            <a:spLocks noChangeShapeType="1"/>
          </p:cNvSpPr>
          <p:nvPr/>
        </p:nvSpPr>
        <p:spPr bwMode="auto">
          <a:xfrm>
            <a:off x="609600" y="2895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1" name="Line 71"/>
          <p:cNvSpPr>
            <a:spLocks noChangeShapeType="1"/>
          </p:cNvSpPr>
          <p:nvPr/>
        </p:nvSpPr>
        <p:spPr bwMode="auto">
          <a:xfrm>
            <a:off x="990600" y="26670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2" name="Line 72"/>
          <p:cNvSpPr>
            <a:spLocks noChangeShapeType="1"/>
          </p:cNvSpPr>
          <p:nvPr/>
        </p:nvSpPr>
        <p:spPr bwMode="auto">
          <a:xfrm>
            <a:off x="1295400" y="25908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3" name="Line 73"/>
          <p:cNvSpPr>
            <a:spLocks noChangeShapeType="1"/>
          </p:cNvSpPr>
          <p:nvPr/>
        </p:nvSpPr>
        <p:spPr bwMode="auto">
          <a:xfrm flipV="1">
            <a:off x="685800" y="36576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4" name="Line 74"/>
          <p:cNvSpPr>
            <a:spLocks noChangeShapeType="1"/>
          </p:cNvSpPr>
          <p:nvPr/>
        </p:nvSpPr>
        <p:spPr bwMode="auto">
          <a:xfrm flipV="1">
            <a:off x="990600" y="3810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5" name="Line 75"/>
          <p:cNvSpPr>
            <a:spLocks noChangeShapeType="1"/>
          </p:cNvSpPr>
          <p:nvPr/>
        </p:nvSpPr>
        <p:spPr bwMode="auto">
          <a:xfrm flipV="1">
            <a:off x="1371600" y="38862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6" name="Line 76"/>
          <p:cNvSpPr>
            <a:spLocks noChangeShapeType="1"/>
          </p:cNvSpPr>
          <p:nvPr/>
        </p:nvSpPr>
        <p:spPr bwMode="auto">
          <a:xfrm flipV="1">
            <a:off x="1905000" y="3810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7" name="Line 77"/>
          <p:cNvSpPr>
            <a:spLocks noChangeShapeType="1"/>
          </p:cNvSpPr>
          <p:nvPr/>
        </p:nvSpPr>
        <p:spPr bwMode="auto">
          <a:xfrm>
            <a:off x="6781800" y="28194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8" name="Line 78"/>
          <p:cNvSpPr>
            <a:spLocks noChangeShapeType="1"/>
          </p:cNvSpPr>
          <p:nvPr/>
        </p:nvSpPr>
        <p:spPr bwMode="auto">
          <a:xfrm>
            <a:off x="7239000" y="27432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9" name="Line 79"/>
          <p:cNvSpPr>
            <a:spLocks noChangeShapeType="1"/>
          </p:cNvSpPr>
          <p:nvPr/>
        </p:nvSpPr>
        <p:spPr bwMode="auto">
          <a:xfrm>
            <a:off x="7696200" y="27432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0" name="Line 80"/>
          <p:cNvSpPr>
            <a:spLocks noChangeShapeType="1"/>
          </p:cNvSpPr>
          <p:nvPr/>
        </p:nvSpPr>
        <p:spPr bwMode="auto">
          <a:xfrm flipH="1">
            <a:off x="8153400" y="2819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1" name="Line 81"/>
          <p:cNvSpPr>
            <a:spLocks noChangeShapeType="1"/>
          </p:cNvSpPr>
          <p:nvPr/>
        </p:nvSpPr>
        <p:spPr bwMode="auto">
          <a:xfrm>
            <a:off x="70104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2" name="Line 82"/>
          <p:cNvSpPr>
            <a:spLocks noChangeShapeType="1"/>
          </p:cNvSpPr>
          <p:nvPr/>
        </p:nvSpPr>
        <p:spPr bwMode="auto">
          <a:xfrm>
            <a:off x="7467600" y="3733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3" name="Line 83"/>
          <p:cNvSpPr>
            <a:spLocks noChangeShapeType="1"/>
          </p:cNvSpPr>
          <p:nvPr/>
        </p:nvSpPr>
        <p:spPr bwMode="auto">
          <a:xfrm>
            <a:off x="78486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4" name="Line 84"/>
          <p:cNvSpPr>
            <a:spLocks noChangeShapeType="1"/>
          </p:cNvSpPr>
          <p:nvPr/>
        </p:nvSpPr>
        <p:spPr bwMode="auto">
          <a:xfrm>
            <a:off x="8229600" y="35814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5" name="Oval 85"/>
          <p:cNvSpPr>
            <a:spLocks noChangeArrowheads="1"/>
          </p:cNvSpPr>
          <p:nvPr/>
        </p:nvSpPr>
        <p:spPr bwMode="auto">
          <a:xfrm>
            <a:off x="739775" y="4398963"/>
            <a:ext cx="304800" cy="304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6" name="Oval 86"/>
          <p:cNvSpPr>
            <a:spLocks noChangeArrowheads="1"/>
          </p:cNvSpPr>
          <p:nvPr/>
        </p:nvSpPr>
        <p:spPr bwMode="auto">
          <a:xfrm>
            <a:off x="7924800" y="4267200"/>
            <a:ext cx="304800" cy="304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7" name="Oval 87"/>
          <p:cNvSpPr>
            <a:spLocks noChangeArrowheads="1"/>
          </p:cNvSpPr>
          <p:nvPr/>
        </p:nvSpPr>
        <p:spPr bwMode="auto">
          <a:xfrm>
            <a:off x="8305800" y="42672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8" name="Oval 88"/>
          <p:cNvSpPr>
            <a:spLocks noChangeArrowheads="1"/>
          </p:cNvSpPr>
          <p:nvPr/>
        </p:nvSpPr>
        <p:spPr bwMode="auto">
          <a:xfrm>
            <a:off x="4419600" y="4495800"/>
            <a:ext cx="304800" cy="304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9" name="Oval 89"/>
          <p:cNvSpPr>
            <a:spLocks noChangeArrowheads="1"/>
          </p:cNvSpPr>
          <p:nvPr/>
        </p:nvSpPr>
        <p:spPr bwMode="auto">
          <a:xfrm>
            <a:off x="4800600" y="44958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0" name="Oval 90"/>
          <p:cNvSpPr>
            <a:spLocks noChangeArrowheads="1"/>
          </p:cNvSpPr>
          <p:nvPr/>
        </p:nvSpPr>
        <p:spPr bwMode="auto">
          <a:xfrm>
            <a:off x="4038600" y="44958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1" name="Rectangle 91"/>
          <p:cNvSpPr>
            <a:spLocks noChangeArrowheads="1"/>
          </p:cNvSpPr>
          <p:nvPr/>
        </p:nvSpPr>
        <p:spPr bwMode="auto">
          <a:xfrm>
            <a:off x="282575" y="4322763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2" name="Rectangle 92"/>
          <p:cNvSpPr>
            <a:spLocks noChangeArrowheads="1"/>
          </p:cNvSpPr>
          <p:nvPr/>
        </p:nvSpPr>
        <p:spPr bwMode="auto">
          <a:xfrm>
            <a:off x="7848600" y="41910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3" name="Rectangle 93"/>
          <p:cNvSpPr>
            <a:spLocks noChangeArrowheads="1"/>
          </p:cNvSpPr>
          <p:nvPr/>
        </p:nvSpPr>
        <p:spPr bwMode="auto">
          <a:xfrm>
            <a:off x="3962400" y="4495800"/>
            <a:ext cx="1219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4" name="Text Box 94"/>
          <p:cNvSpPr txBox="1">
            <a:spLocks noChangeArrowheads="1"/>
          </p:cNvSpPr>
          <p:nvPr/>
        </p:nvSpPr>
        <p:spPr bwMode="auto">
          <a:xfrm>
            <a:off x="1906588" y="4408488"/>
            <a:ext cx="15287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800" b="1">
                <a:latin typeface="Gill Sans" charset="0"/>
              </a:rPr>
              <a:t>Routing</a:t>
            </a:r>
          </a:p>
          <a:p>
            <a:pPr algn="ctr" eaLnBrk="0" hangingPunct="0"/>
            <a:r>
              <a:rPr lang="en-US" sz="2800" b="1">
                <a:latin typeface="Gill Sans" charset="0"/>
              </a:rPr>
              <a:t>Table</a:t>
            </a:r>
          </a:p>
        </p:txBody>
      </p:sp>
      <p:sp>
        <p:nvSpPr>
          <p:cNvPr id="71775" name="Line 95"/>
          <p:cNvSpPr>
            <a:spLocks noChangeShapeType="1"/>
          </p:cNvSpPr>
          <p:nvPr/>
        </p:nvSpPr>
        <p:spPr bwMode="auto">
          <a:xfrm flipV="1">
            <a:off x="3429000" y="48768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76" name="Oval 96"/>
          <p:cNvSpPr>
            <a:spLocks noChangeArrowheads="1"/>
          </p:cNvSpPr>
          <p:nvPr/>
        </p:nvSpPr>
        <p:spPr bwMode="auto">
          <a:xfrm>
            <a:off x="762000" y="23622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7" name="Oval 97"/>
          <p:cNvSpPr>
            <a:spLocks noChangeArrowheads="1"/>
          </p:cNvSpPr>
          <p:nvPr/>
        </p:nvSpPr>
        <p:spPr bwMode="auto">
          <a:xfrm>
            <a:off x="381000" y="25908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8" name="Oval 98"/>
          <p:cNvSpPr>
            <a:spLocks noChangeArrowheads="1"/>
          </p:cNvSpPr>
          <p:nvPr/>
        </p:nvSpPr>
        <p:spPr bwMode="auto">
          <a:xfrm>
            <a:off x="381000" y="36576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9" name="Oval 99"/>
          <p:cNvSpPr>
            <a:spLocks noChangeArrowheads="1"/>
          </p:cNvSpPr>
          <p:nvPr/>
        </p:nvSpPr>
        <p:spPr bwMode="auto">
          <a:xfrm>
            <a:off x="762000" y="38862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80" name="Oval 100"/>
          <p:cNvSpPr>
            <a:spLocks noChangeArrowheads="1"/>
          </p:cNvSpPr>
          <p:nvPr/>
        </p:nvSpPr>
        <p:spPr bwMode="auto">
          <a:xfrm>
            <a:off x="1219200" y="39624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81" name="Oval 101"/>
          <p:cNvSpPr>
            <a:spLocks noChangeArrowheads="1"/>
          </p:cNvSpPr>
          <p:nvPr/>
        </p:nvSpPr>
        <p:spPr bwMode="auto">
          <a:xfrm>
            <a:off x="1752600" y="39624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82" name="Oval 102"/>
          <p:cNvSpPr>
            <a:spLocks noChangeArrowheads="1"/>
          </p:cNvSpPr>
          <p:nvPr/>
        </p:nvSpPr>
        <p:spPr bwMode="auto">
          <a:xfrm>
            <a:off x="282575" y="4398963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83" name="Line 103"/>
          <p:cNvSpPr>
            <a:spLocks noChangeShapeType="1"/>
          </p:cNvSpPr>
          <p:nvPr/>
        </p:nvSpPr>
        <p:spPr bwMode="auto">
          <a:xfrm flipH="1" flipV="1">
            <a:off x="1154113" y="4746625"/>
            <a:ext cx="827087" cy="282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84" name="Text Box 104"/>
          <p:cNvSpPr txBox="1">
            <a:spLocks noChangeArrowheads="1"/>
          </p:cNvSpPr>
          <p:nvPr/>
        </p:nvSpPr>
        <p:spPr bwMode="auto">
          <a:xfrm>
            <a:off x="1466850" y="5324475"/>
            <a:ext cx="6218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buFontTx/>
              <a:buChar char="•"/>
            </a:pPr>
            <a:r>
              <a:rPr lang="en-US"/>
              <a:t>(Note: Peering is a Non-Transitive Relationship)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5" grpId="0" animBg="1"/>
      <p:bldP spid="71766" grpId="0" animBg="1"/>
      <p:bldP spid="71767" grpId="0" animBg="1"/>
      <p:bldP spid="71768" grpId="0" animBg="1"/>
      <p:bldP spid="71769" grpId="0" animBg="1"/>
      <p:bldP spid="717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r>
              <a:rPr lang="en-US"/>
              <a:t>The Players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Internet Service Provider 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Peering Coordinator </a:t>
            </a:r>
          </a:p>
          <a:p>
            <a:pPr>
              <a:lnSpc>
                <a:spcPct val="90000"/>
              </a:lnSpc>
            </a:pPr>
            <a:r>
              <a:rPr lang="en-US" sz="2800"/>
              <a:t>Internet Service Provider B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Peering Coordinator</a:t>
            </a:r>
          </a:p>
          <a:p>
            <a:pPr>
              <a:lnSpc>
                <a:spcPct val="90000"/>
              </a:lnSpc>
            </a:pPr>
            <a:r>
              <a:rPr lang="en-US" sz="2800"/>
              <a:t>Internet Service Provider C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Peering Coordinator </a:t>
            </a:r>
          </a:p>
          <a:p>
            <a:pPr>
              <a:lnSpc>
                <a:spcPct val="90000"/>
              </a:lnSpc>
            </a:pPr>
            <a:r>
              <a:rPr lang="en-US" sz="2800"/>
              <a:t>Internet Service Provider 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Peering Coordinator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</TotalTime>
  <Words>2049</Words>
  <Application>Microsoft Macintosh PowerPoint</Application>
  <PresentationFormat>On-screen Show (4:3)</PresentationFormat>
  <Paragraphs>479</Paragraphs>
  <Slides>28</Slides>
  <Notes>7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Default Design</vt:lpstr>
      <vt:lpstr>The Peering Simulation Game</vt:lpstr>
      <vt:lpstr>Internet Researcher</vt:lpstr>
      <vt:lpstr>Community Operations Research</vt:lpstr>
      <vt:lpstr>Internet Operations White Papers</vt:lpstr>
      <vt:lpstr>Where did the Peering Simulation Game come from?</vt:lpstr>
      <vt:lpstr>Internet Statistics</vt:lpstr>
      <vt:lpstr>3 minute Intro to Peering</vt:lpstr>
      <vt:lpstr>Definitions of Peering and Transit</vt:lpstr>
      <vt:lpstr>The Players</vt:lpstr>
      <vt:lpstr>3 Helpers</vt:lpstr>
      <vt:lpstr>The Peering Game</vt:lpstr>
      <vt:lpstr>3 Rules </vt:lpstr>
      <vt:lpstr>Slide 13</vt:lpstr>
      <vt:lpstr>Slide 14</vt:lpstr>
      <vt:lpstr>Slide 15</vt:lpstr>
      <vt:lpstr>Slide 16</vt:lpstr>
      <vt:lpstr>Scoreboard after Round 1</vt:lpstr>
      <vt:lpstr>Slide 18</vt:lpstr>
      <vt:lpstr>Slide 19</vt:lpstr>
      <vt:lpstr>Let’s play!</vt:lpstr>
      <vt:lpstr>Play the Peering Simulation Game…</vt:lpstr>
      <vt:lpstr>Top 5 Reasons NOT to Peer</vt:lpstr>
      <vt:lpstr>Top 5 Reasons not to Peer</vt:lpstr>
      <vt:lpstr>Top 5 Reasons not to Peer</vt:lpstr>
      <vt:lpstr>Top 5 Reasons Not to Peer</vt:lpstr>
      <vt:lpstr>Top 5 Reasons Not to Peer</vt:lpstr>
      <vt:lpstr>Top 5 Reasons Not to Peer</vt:lpstr>
      <vt:lpstr>Top 5 Reasons Not To Peer</vt:lpstr>
    </vt:vector>
  </TitlesOfParts>
  <Company>Equinix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Peering BOF III</dc:title>
  <dc:creator>William B. Norton</dc:creator>
  <cp:lastModifiedBy>William B. Norton User</cp:lastModifiedBy>
  <cp:revision>57</cp:revision>
  <dcterms:created xsi:type="dcterms:W3CDTF">2010-08-07T01:33:18Z</dcterms:created>
  <dcterms:modified xsi:type="dcterms:W3CDTF">2010-08-07T01:33:36Z</dcterms:modified>
</cp:coreProperties>
</file>