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Default Extension="jpeg" ContentType="image/jpeg"/>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3"/>
  </p:notesMasterIdLst>
  <p:sldIdLst>
    <p:sldId id="256" r:id="rId2"/>
    <p:sldId id="275" r:id="rId3"/>
    <p:sldId id="261" r:id="rId4"/>
    <p:sldId id="259" r:id="rId5"/>
    <p:sldId id="257" r:id="rId6"/>
    <p:sldId id="260" r:id="rId7"/>
    <p:sldId id="262" r:id="rId8"/>
    <p:sldId id="276" r:id="rId9"/>
    <p:sldId id="264" r:id="rId10"/>
    <p:sldId id="265" r:id="rId11"/>
    <p:sldId id="277" r:id="rId12"/>
    <p:sldId id="266" r:id="rId13"/>
    <p:sldId id="267" r:id="rId14"/>
    <p:sldId id="278" r:id="rId15"/>
    <p:sldId id="268" r:id="rId16"/>
    <p:sldId id="269" r:id="rId17"/>
    <p:sldId id="270" r:id="rId18"/>
    <p:sldId id="271" r:id="rId19"/>
    <p:sldId id="272" r:id="rId20"/>
    <p:sldId id="273" r:id="rId21"/>
    <p:sldId id="274"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68462" autoAdjust="0"/>
  </p:normalViewPr>
  <p:slideViewPr>
    <p:cSldViewPr snapToGrid="0" snapToObjects="1">
      <p:cViewPr varScale="1">
        <p:scale>
          <a:sx n="100" d="100"/>
          <a:sy n="100" d="100"/>
        </p:scale>
        <p:origin x="-2696"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6D8DA2-5096-2548-9D4A-6CF3C4BC583E}" type="datetimeFigureOut">
              <a:rPr lang="en-US" smtClean="0"/>
              <a:pPr/>
              <a:t>8/12/10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2D136C-729D-F944-B59C-F24CB03F7FE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“Good</a:t>
            </a:r>
            <a:r>
              <a:rPr lang="en-US" baseline="0" dirty="0" smtClean="0"/>
              <a:t> artists copy and great artists steal”</a:t>
            </a:r>
          </a:p>
          <a:p>
            <a:endParaRPr lang="en-US" baseline="0" dirty="0" smtClean="0"/>
          </a:p>
          <a:p>
            <a:r>
              <a:rPr lang="en-US" baseline="0" dirty="0" smtClean="0"/>
              <a:t>We studied 28 publicly available peering policies to find out if there were similarities, or  common clauses.</a:t>
            </a:r>
          </a:p>
          <a:p>
            <a:endParaRPr lang="en-US" baseline="0" dirty="0" smtClean="0"/>
          </a:p>
          <a:p>
            <a:r>
              <a:rPr lang="en-US" baseline="0" dirty="0" smtClean="0"/>
              <a:t>What was the answer?</a:t>
            </a:r>
          </a:p>
          <a:p>
            <a:endParaRPr lang="en-US" baseline="0" dirty="0" smtClean="0"/>
          </a:p>
          <a:p>
            <a:r>
              <a:rPr lang="en-US" baseline="0" dirty="0" smtClean="0"/>
              <a:t>If you decided to make a peering policy based on policies you found on the net, you would not be alone.</a:t>
            </a:r>
          </a:p>
        </p:txBody>
      </p:sp>
      <p:sp>
        <p:nvSpPr>
          <p:cNvPr id="4" name="Slide Number Placeholder 3"/>
          <p:cNvSpPr>
            <a:spLocks noGrp="1"/>
          </p:cNvSpPr>
          <p:nvPr>
            <p:ph type="sldNum" sz="quarter" idx="10"/>
          </p:nvPr>
        </p:nvSpPr>
        <p:spPr/>
        <p:txBody>
          <a:bodyPr/>
          <a:lstStyle/>
          <a:p>
            <a:fld id="{042D136C-729D-F944-B59C-F24CB03F7FE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3794"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pPr>
              <a:spcBef>
                <a:spcPts val="1000"/>
              </a:spcBef>
            </a:pPr>
            <a:r>
              <a:rPr lang="en-US" sz="1400">
                <a:solidFill>
                  <a:srgbClr val="000000"/>
                </a:solidFill>
                <a:latin typeface="Helvetica" charset="0"/>
                <a:ea typeface="Helvetica" charset="0"/>
                <a:cs typeface="Helvetica" charset="0"/>
                <a:sym typeface="Helvetica" charset="0"/>
              </a:rPr>
              <a:t>Can’t Be Customer - (18 in 28 had this clause) - in some cases you can’t have been a customer for some period of time, and in some cases the policy states that you can’t be a customer of a customer or of a peer.</a:t>
            </a:r>
          </a:p>
          <a:p>
            <a:pPr>
              <a:spcBef>
                <a:spcPts val="1000"/>
              </a:spcBef>
            </a:pPr>
            <a:r>
              <a:rPr lang="en-US" sz="1400">
                <a:solidFill>
                  <a:srgbClr val="000000"/>
                </a:solidFill>
                <a:latin typeface="Helvetica" charset="0"/>
                <a:ea typeface="Helvetica" charset="0"/>
                <a:cs typeface="Helvetica" charset="0"/>
                <a:sym typeface="Helvetica" charset="0"/>
              </a:rPr>
              <a:t>Peering request clauses were very common in peering policies (17 of 28 mentioned how to request peering.) But there was variance here: some added how often you can request peering, and what information needed to be included in peering requests.</a:t>
            </a:r>
          </a:p>
          <a:p>
            <a:pPr>
              <a:spcBef>
                <a:spcPts val="1000"/>
              </a:spcBef>
            </a:pPr>
            <a:r>
              <a:rPr lang="en-US" sz="1400">
                <a:solidFill>
                  <a:srgbClr val="000000"/>
                </a:solidFill>
                <a:latin typeface="Helvetica" charset="0"/>
                <a:ea typeface="Helvetica" charset="0"/>
                <a:cs typeface="Helvetica" charset="0"/>
                <a:sym typeface="Helvetica" charset="0"/>
              </a:rPr>
              <a:t>Peering may be suspended, terminated, and we can make exceptions at will. In here we also categorized the clauses about “meeting these requirements does not guarantee peering.” At least 15 of 28 policies had these clauses.</a:t>
            </a:r>
          </a:p>
          <a:p>
            <a:pPr>
              <a:spcBef>
                <a:spcPts val="1000"/>
              </a:spcBef>
            </a:pPr>
            <a:endParaRPr lang="en-US" sz="1400">
              <a:solidFill>
                <a:srgbClr val="000000"/>
              </a:solidFill>
              <a:latin typeface="Helvetica" charset="0"/>
              <a:ea typeface="Helvetica" charset="0"/>
              <a:cs typeface="Helvetica" charset="0"/>
              <a:sym typeface="Helvetica"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84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pPr>
              <a:spcBef>
                <a:spcPts val="1000"/>
              </a:spcBef>
            </a:pPr>
            <a:r>
              <a:rPr lang="en-US" sz="1400">
                <a:solidFill>
                  <a:srgbClr val="000000"/>
                </a:solidFill>
                <a:latin typeface="Helvetica" charset="0"/>
                <a:ea typeface="Helvetica" charset="0"/>
                <a:cs typeface="Helvetica" charset="0"/>
                <a:sym typeface="Helvetica" charset="0"/>
              </a:rPr>
              <a:t>Paid Peering product was mentioned by 3 of 28 as an alternative for those who could not meet the peering requirements (Comcast, AT&amp;T, Cox, tinet).</a:t>
            </a:r>
          </a:p>
          <a:p>
            <a:pPr>
              <a:spcBef>
                <a:spcPts val="1000"/>
              </a:spcBef>
            </a:pPr>
            <a:r>
              <a:rPr lang="en-US" sz="1400">
                <a:solidFill>
                  <a:srgbClr val="000000"/>
                </a:solidFill>
                <a:latin typeface="Helvetica" charset="0"/>
                <a:ea typeface="Helvetica" charset="0"/>
                <a:cs typeface="Helvetica" charset="0"/>
                <a:sym typeface="Helvetica" charset="0"/>
              </a:rPr>
              <a:t>Peering in Reciprocal Markets - this clause is new and as a result rare (2 of 28). With this clause, the peer agrees to peer in both foreign and domestic markets.  DrPeering wonders if Comcast has International desires with their “Comcast requires that Applicants seeking SFI in the United States agree to provide reciprocal SFI arrangement with Comcast in the Applicant’s home market.”  (It is common for a Tier 1 in one Internet region to be much more open in a foreign Internet Region. They would deny typically peering in their home market.)</a:t>
            </a:r>
          </a:p>
          <a:p>
            <a:pPr>
              <a:spcBef>
                <a:spcPts val="1000"/>
              </a:spcBef>
            </a:pPr>
            <a:r>
              <a:rPr lang="en-US" sz="1400">
                <a:solidFill>
                  <a:srgbClr val="000000"/>
                </a:solidFill>
                <a:latin typeface="Helvetica" charset="0"/>
                <a:ea typeface="Helvetica" charset="0"/>
                <a:cs typeface="Helvetica" charset="0"/>
                <a:sym typeface="Helvetica" charset="0"/>
              </a:rPr>
              <a:t>Non-Disclosure Agreements and/or Peering contracts were required by 9 of 28.</a:t>
            </a:r>
          </a:p>
          <a:p>
            <a:pPr>
              <a:spcBef>
                <a:spcPts val="1000"/>
              </a:spcBef>
            </a:pPr>
            <a:r>
              <a:rPr lang="en-US" sz="1400">
                <a:solidFill>
                  <a:srgbClr val="000000"/>
                </a:solidFill>
                <a:latin typeface="Helvetica" charset="0"/>
                <a:ea typeface="Helvetica" charset="0"/>
                <a:cs typeface="Helvetica" charset="0"/>
                <a:sym typeface="Helvetica" charset="0"/>
              </a:rPr>
              <a:t>This Policy May Change with some notice (10 in 28 had this one).</a:t>
            </a:r>
          </a:p>
          <a:p>
            <a:pPr>
              <a:spcBef>
                <a:spcPts val="1000"/>
              </a:spcBef>
            </a:pPr>
            <a:r>
              <a:rPr lang="en-US" sz="1400">
                <a:solidFill>
                  <a:srgbClr val="000000"/>
                </a:solidFill>
                <a:latin typeface="Helvetica" charset="0"/>
                <a:ea typeface="Helvetica" charset="0"/>
                <a:cs typeface="Helvetica" charset="0"/>
                <a:sym typeface="Helvetica" charset="0"/>
              </a:rPr>
              <a:t>Financially Viable clauses showed up in 2 of 28 policies.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question we explored was “What do Peering Policies look like?”</a:t>
            </a:r>
          </a:p>
          <a:p>
            <a:endParaRPr lang="en-US" dirty="0" smtClean="0"/>
          </a:p>
          <a:p>
            <a:endParaRPr lang="en-US" dirty="0" smtClean="0"/>
          </a:p>
          <a:p>
            <a:r>
              <a:rPr lang="en-US" dirty="0" smtClean="0"/>
              <a:t>Specifically, are there standard clauses?</a:t>
            </a:r>
            <a:endParaRPr lang="en-US" dirty="0"/>
          </a:p>
        </p:txBody>
      </p:sp>
      <p:sp>
        <p:nvSpPr>
          <p:cNvPr id="4" name="Slide Number Placeholder 3"/>
          <p:cNvSpPr>
            <a:spLocks noGrp="1"/>
          </p:cNvSpPr>
          <p:nvPr>
            <p:ph type="sldNum" sz="quarter" idx="10"/>
          </p:nvPr>
        </p:nvSpPr>
        <p:spPr/>
        <p:txBody>
          <a:bodyPr/>
          <a:lstStyle/>
          <a:p>
            <a:fld id="{042D136C-729D-F944-B59C-F24CB03F7FE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we took a look at 28 Peering</a:t>
            </a:r>
            <a:r>
              <a:rPr lang="en-US" baseline="0" dirty="0" smtClean="0"/>
              <a:t> Policies, spent a few days slicing and dicing the text, trying to categorize them.</a:t>
            </a:r>
            <a:endParaRPr lang="en-US" dirty="0"/>
          </a:p>
        </p:txBody>
      </p:sp>
      <p:sp>
        <p:nvSpPr>
          <p:cNvPr id="4" name="Slide Number Placeholder 3"/>
          <p:cNvSpPr>
            <a:spLocks noGrp="1"/>
          </p:cNvSpPr>
          <p:nvPr>
            <p:ph type="sldNum" sz="quarter" idx="10"/>
          </p:nvPr>
        </p:nvSpPr>
        <p:spPr/>
        <p:txBody>
          <a:bodyPr/>
          <a:lstStyle/>
          <a:p>
            <a:fld id="{042D136C-729D-F944-B59C-F24CB03F7FE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appear to be 3 </a:t>
            </a:r>
            <a:r>
              <a:rPr lang="en-US" dirty="0" err="1" smtClean="0"/>
              <a:t>catatgories</a:t>
            </a:r>
            <a:r>
              <a:rPr lang="en-US" dirty="0" smtClean="0"/>
              <a:t> of Peering</a:t>
            </a:r>
            <a:r>
              <a:rPr lang="en-US" baseline="0" dirty="0" smtClean="0"/>
              <a:t> Requirements –</a:t>
            </a:r>
          </a:p>
          <a:p>
            <a:r>
              <a:rPr lang="en-US" baseline="0" dirty="0" smtClean="0"/>
              <a:t>They tend to fall into </a:t>
            </a:r>
          </a:p>
          <a:p>
            <a:r>
              <a:rPr lang="en-US" baseline="0" dirty="0" smtClean="0"/>
              <a:t>OPERATIONS</a:t>
            </a:r>
          </a:p>
          <a:p>
            <a:r>
              <a:rPr lang="en-US" baseline="0" dirty="0" smtClean="0"/>
              <a:t>TECHNICAL/ROUTING</a:t>
            </a:r>
          </a:p>
          <a:p>
            <a:r>
              <a:rPr lang="en-US" baseline="0" dirty="0" smtClean="0"/>
              <a:t>And</a:t>
            </a:r>
          </a:p>
          <a:p>
            <a:r>
              <a:rPr lang="en-US" baseline="0" dirty="0" smtClean="0"/>
              <a:t>GENERAL</a:t>
            </a:r>
          </a:p>
          <a:p>
            <a:endParaRPr lang="en-US" baseline="0" dirty="0" smtClean="0"/>
          </a:p>
          <a:p>
            <a:r>
              <a:rPr lang="en-US" baseline="0" dirty="0" smtClean="0"/>
              <a:t>We will talk about each of the popular clauses</a:t>
            </a:r>
            <a:endParaRPr lang="en-US" dirty="0"/>
          </a:p>
        </p:txBody>
      </p:sp>
      <p:sp>
        <p:nvSpPr>
          <p:cNvPr id="4" name="Slide Number Placeholder 3"/>
          <p:cNvSpPr>
            <a:spLocks noGrp="1"/>
          </p:cNvSpPr>
          <p:nvPr>
            <p:ph type="sldNum" sz="quarter" idx="10"/>
          </p:nvPr>
        </p:nvSpPr>
        <p:spPr/>
        <p:txBody>
          <a:bodyPr/>
          <a:lstStyle/>
          <a:p>
            <a:fld id="{042D136C-729D-F944-B59C-F24CB03F7FE8}"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253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r>
              <a:rPr lang="en-US" sz="1600">
                <a:latin typeface="Lucida Grande" charset="0"/>
                <a:ea typeface="Lucida Grande" charset="0"/>
                <a:cs typeface="Lucida Grande" charset="0"/>
                <a:sym typeface="Lucida Grande" charset="0"/>
              </a:rPr>
              <a:t>Let’s talk about the summary findings first.</a:t>
            </a:r>
          </a:p>
          <a:p>
            <a:endParaRPr lang="en-US" sz="1600">
              <a:latin typeface="Lucida Grande" charset="0"/>
              <a:ea typeface="Lucida Grande" charset="0"/>
              <a:cs typeface="Lucida Grande" charset="0"/>
              <a:sym typeface="Lucida Grande" charset="0"/>
            </a:endParaRPr>
          </a:p>
          <a:p>
            <a:r>
              <a:rPr lang="en-US" sz="1600">
                <a:latin typeface="Lucida Grande" charset="0"/>
                <a:ea typeface="Lucida Grande" charset="0"/>
                <a:cs typeface="Lucida Grande" charset="0"/>
                <a:sym typeface="Lucida Grande" charset="0"/>
              </a:rPr>
              <a:t>Lots of copying across the industry - lawyers commonly reuse boilerplate or template language</a:t>
            </a:r>
          </a:p>
          <a:p>
            <a:endParaRPr lang="en-US" sz="1600">
              <a:latin typeface="Lucida Grande" charset="0"/>
              <a:ea typeface="Lucida Grande" charset="0"/>
              <a:cs typeface="Lucida Grande" charset="0"/>
              <a:sym typeface="Lucida Grande" charset="0"/>
            </a:endParaRPr>
          </a:p>
          <a:p>
            <a:endParaRPr lang="en-US" sz="1600">
              <a:latin typeface="Lucida Grande" charset="0"/>
              <a:ea typeface="Lucida Grande" charset="0"/>
              <a:cs typeface="Lucida Grande" charset="0"/>
              <a:sym typeface="Lucida Grande"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560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pPr>
              <a:spcBef>
                <a:spcPts val="1000"/>
              </a:spcBef>
            </a:pPr>
            <a:r>
              <a:rPr lang="en-US" sz="1400">
                <a:solidFill>
                  <a:srgbClr val="000000"/>
                </a:solidFill>
                <a:latin typeface="Helvetica" charset="0"/>
                <a:ea typeface="Helvetica" charset="0"/>
                <a:cs typeface="Helvetica" charset="0"/>
                <a:sym typeface="Helvetica" charset="0"/>
              </a:rPr>
              <a:t>24/7 NOC - almost everyone (25 of 28) had this requirement but there were many different ways to say it.</a:t>
            </a:r>
          </a:p>
          <a:p>
            <a:pPr>
              <a:spcBef>
                <a:spcPts val="1000"/>
              </a:spcBef>
            </a:pPr>
            <a:r>
              <a:rPr lang="en-US" sz="1400">
                <a:solidFill>
                  <a:srgbClr val="000000"/>
                </a:solidFill>
                <a:latin typeface="Helvetica" charset="0"/>
                <a:ea typeface="Helvetica" charset="0"/>
                <a:cs typeface="Helvetica" charset="0"/>
                <a:sym typeface="Helvetica" charset="0"/>
              </a:rPr>
              <a:t>Traffic volume requirement clauses were common (20 of 28) but the least similar  - some were 95th percentile measures of minimum peering traffic volume, some average measures, some included measurement in monthly traffic volume, and some specified direction. Some had different measures for public and private, some mandated migration to privates once a volume was exceeded.</a:t>
            </a:r>
          </a:p>
          <a:p>
            <a:pPr>
              <a:spcBef>
                <a:spcPts val="1000"/>
              </a:spcBef>
            </a:pPr>
            <a:r>
              <a:rPr lang="en-US" sz="1400">
                <a:solidFill>
                  <a:srgbClr val="000000"/>
                </a:solidFill>
                <a:latin typeface="Helvetica" charset="0"/>
                <a:ea typeface="Helvetica" charset="0"/>
                <a:cs typeface="Helvetica" charset="0"/>
                <a:sym typeface="Helvetica" charset="0"/>
              </a:rPr>
              <a:t>Interconnect capacity requirements was a popular (19 of 28) requirement one would expect.</a:t>
            </a:r>
          </a:p>
          <a:p>
            <a:pPr>
              <a:spcBef>
                <a:spcPts val="1000"/>
              </a:spcBef>
            </a:pPr>
            <a:r>
              <a:rPr lang="en-US" sz="1400">
                <a:solidFill>
                  <a:srgbClr val="000000"/>
                </a:solidFill>
                <a:latin typeface="Helvetica" charset="0"/>
                <a:ea typeface="Helvetica" charset="0"/>
                <a:cs typeface="Helvetica" charset="0"/>
                <a:sym typeface="Helvetica" charset="0"/>
              </a:rPr>
              <a:t>Work to fix things clauses stated that both sides will work diligently, sometimes within a specified time frame. (19 of 28 had this clause.)</a:t>
            </a:r>
          </a:p>
          <a:p>
            <a:pPr>
              <a:spcBef>
                <a:spcPts val="1000"/>
              </a:spcBef>
            </a:pPr>
            <a:r>
              <a:rPr lang="en-US" sz="1400">
                <a:solidFill>
                  <a:srgbClr val="000000"/>
                </a:solidFill>
                <a:latin typeface="Helvetica" charset="0"/>
                <a:ea typeface="Helvetica" charset="0"/>
                <a:cs typeface="Helvetica" charset="0"/>
                <a:sym typeface="Helvetica" charset="0"/>
              </a:rPr>
              <a:t>Interconnect Capacity, Geographic diversity and Peering in all places in common - these came up in some policies. We blended these together and at least 13 of 28 policies had these..</a:t>
            </a:r>
          </a:p>
          <a:p>
            <a:pPr>
              <a:spcBef>
                <a:spcPts val="1000"/>
              </a:spcBef>
            </a:pPr>
            <a:endParaRPr lang="en-US" sz="1400">
              <a:solidFill>
                <a:srgbClr val="000000"/>
              </a:solidFill>
              <a:latin typeface="Helvetica" charset="0"/>
              <a:ea typeface="Helvetica" charset="0"/>
              <a:cs typeface="Helvetica" charset="0"/>
              <a:sym typeface="Helvetica"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4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765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pPr>
              <a:spcBef>
                <a:spcPts val="1000"/>
              </a:spcBef>
            </a:pPr>
            <a:r>
              <a:rPr lang="en-US" sz="1400">
                <a:solidFill>
                  <a:srgbClr val="000000"/>
                </a:solidFill>
                <a:latin typeface="Helvetica" charset="0"/>
                <a:ea typeface="Helvetica" charset="0"/>
                <a:cs typeface="Helvetica" charset="0"/>
                <a:sym typeface="Helvetica" charset="0"/>
              </a:rPr>
              <a:t>Traffic Ratio requirements were comparatively with only 9 of 28 having them.</a:t>
            </a:r>
          </a:p>
          <a:p>
            <a:pPr>
              <a:spcBef>
                <a:spcPts val="1000"/>
              </a:spcBef>
            </a:pPr>
            <a:r>
              <a:rPr lang="en-US" sz="1400">
                <a:solidFill>
                  <a:srgbClr val="000000"/>
                </a:solidFill>
                <a:latin typeface="Helvetica" charset="0"/>
                <a:ea typeface="Helvetica" charset="0"/>
                <a:cs typeface="Helvetica" charset="0"/>
                <a:sym typeface="Helvetica" charset="0"/>
              </a:rPr>
              <a:t>Maintenance and Outage Notification and Interactions for network planning and Monitoring/Managing Interconnect (6 of 28) - focus on the interaction between the two companies.</a:t>
            </a:r>
          </a:p>
          <a:p>
            <a:pPr>
              <a:spcBef>
                <a:spcPts val="1000"/>
              </a:spcBef>
            </a:pPr>
            <a:r>
              <a:rPr lang="en-US" sz="1400">
                <a:solidFill>
                  <a:srgbClr val="000000"/>
                </a:solidFill>
                <a:latin typeface="Helvetica" charset="0"/>
                <a:ea typeface="Helvetica" charset="0"/>
                <a:cs typeface="Helvetica" charset="0"/>
                <a:sym typeface="Helvetica" charset="0"/>
              </a:rPr>
              <a:t>Escalation Path (5 of 28) clauses specify that both peer will share their contact information and describe how and when they will be provided access to engineers to help solve the more difficult peering and routing issues.</a:t>
            </a:r>
          </a:p>
          <a:p>
            <a:pPr>
              <a:spcBef>
                <a:spcPts val="1000"/>
              </a:spcBef>
            </a:pPr>
            <a:r>
              <a:rPr lang="en-US" sz="1400">
                <a:solidFill>
                  <a:srgbClr val="000000"/>
                </a:solidFill>
                <a:latin typeface="Helvetica" charset="0"/>
                <a:ea typeface="Helvetica" charset="0"/>
                <a:cs typeface="Helvetica" charset="0"/>
                <a:sym typeface="Helvetica" charset="0"/>
              </a:rPr>
              <a:t>Use of IRR - route registration wasn’t as common as we expected (6 of 28).</a:t>
            </a:r>
          </a:p>
          <a:p>
            <a:pPr>
              <a:spcBef>
                <a:spcPts val="1000"/>
              </a:spcBef>
            </a:pPr>
            <a:r>
              <a:rPr lang="en-US" sz="1400">
                <a:solidFill>
                  <a:srgbClr val="000000"/>
                </a:solidFill>
                <a:latin typeface="Helvetica" charset="0"/>
                <a:ea typeface="Helvetica" charset="0"/>
                <a:cs typeface="Helvetica" charset="0"/>
                <a:sym typeface="Helvetica" charset="0"/>
              </a:rPr>
              <a:t>Registration in PeeringDB - only 2 of 28 had this. nLayer does not even suggest using it - surprising, since Richard Steenbergen from nLayer leads the peeringDB project.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7"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9698"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pPr>
              <a:spcBef>
                <a:spcPts val="1000"/>
              </a:spcBef>
            </a:pPr>
            <a:r>
              <a:rPr lang="en-US" sz="1400">
                <a:solidFill>
                  <a:srgbClr val="000000"/>
                </a:solidFill>
                <a:latin typeface="Helvetica" charset="0"/>
                <a:ea typeface="Helvetica" charset="0"/>
                <a:cs typeface="Helvetica" charset="0"/>
                <a:sym typeface="Helvetica" charset="0"/>
              </a:rPr>
              <a:t>Consistent route announcements was a common clause (21 of 28). It was interesting that BBC said “Due to the localised nature of BBC content, we reserve the right to advertise a different set of prefixes at each location.”  All other clauses were requirements for consistent announcements.</a:t>
            </a:r>
          </a:p>
          <a:p>
            <a:pPr>
              <a:spcBef>
                <a:spcPts val="1000"/>
              </a:spcBef>
            </a:pPr>
            <a:r>
              <a:rPr lang="en-US" sz="1400">
                <a:solidFill>
                  <a:srgbClr val="000000"/>
                </a:solidFill>
                <a:latin typeface="Helvetica" charset="0"/>
                <a:ea typeface="Helvetica" charset="0"/>
                <a:cs typeface="Helvetica" charset="0"/>
                <a:sym typeface="Helvetica" charset="0"/>
              </a:rPr>
              <a:t>“Hot Potato” or “Shortest-Exit” clauses came up (8 of 28).</a:t>
            </a:r>
          </a:p>
          <a:p>
            <a:pPr>
              <a:spcBef>
                <a:spcPts val="1000"/>
              </a:spcBef>
            </a:pPr>
            <a:r>
              <a:rPr lang="en-US" sz="1400">
                <a:solidFill>
                  <a:srgbClr val="000000"/>
                </a:solidFill>
                <a:latin typeface="Helvetica" charset="0"/>
                <a:ea typeface="Helvetica" charset="0"/>
                <a:cs typeface="Helvetica" charset="0"/>
                <a:sym typeface="Helvetica" charset="0"/>
              </a:rPr>
              <a:t>MEDs don’t seem to be widely used (2 of 28 mentioned them).  When they are discussed in Peering Policy clauses, they tend to say that MEDs will be ignored or that they require negotiation.</a:t>
            </a:r>
          </a:p>
          <a:p>
            <a:pPr>
              <a:spcBef>
                <a:spcPts val="1000"/>
              </a:spcBef>
            </a:pPr>
            <a:r>
              <a:rPr lang="en-US" sz="1400">
                <a:solidFill>
                  <a:srgbClr val="000000"/>
                </a:solidFill>
                <a:latin typeface="Helvetica" charset="0"/>
                <a:ea typeface="Helvetica" charset="0"/>
                <a:cs typeface="Helvetica" charset="0"/>
                <a:sym typeface="Helvetica" charset="0"/>
              </a:rPr>
              <a:t>MD5 was required by only a few: AboveNet, BBC, wbsconnect, and Charter</a:t>
            </a:r>
          </a:p>
          <a:p>
            <a:pPr>
              <a:spcBef>
                <a:spcPts val="1000"/>
              </a:spcBef>
            </a:pPr>
            <a:endParaRPr lang="en-US" sz="1400">
              <a:solidFill>
                <a:srgbClr val="000000"/>
              </a:solidFill>
              <a:latin typeface="Helvetica" charset="0"/>
              <a:ea typeface="Helvetica" charset="0"/>
              <a:cs typeface="Helvetica" charset="0"/>
              <a:sym typeface="Helvetica"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1746"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pPr>
              <a:spcBef>
                <a:spcPts val="1000"/>
              </a:spcBef>
            </a:pPr>
            <a:r>
              <a:rPr lang="en-US" sz="1400">
                <a:solidFill>
                  <a:srgbClr val="000000"/>
                </a:solidFill>
                <a:latin typeface="Helvetica" charset="0"/>
                <a:ea typeface="Helvetica" charset="0"/>
                <a:cs typeface="Helvetica" charset="0"/>
                <a:sym typeface="Helvetica" charset="0"/>
              </a:rPr>
              <a:t>Don’t Abuse Peering - was a popular clause (18 of 28 had some of these clauses). Here we bundled a list of clauses such as no pointing default, static routes, selling, bartering or giving away next hop, leaking routes, etc.</a:t>
            </a:r>
          </a:p>
          <a:p>
            <a:pPr>
              <a:spcBef>
                <a:spcPts val="1000"/>
              </a:spcBef>
            </a:pPr>
            <a:r>
              <a:rPr lang="en-US" sz="1400">
                <a:solidFill>
                  <a:srgbClr val="000000"/>
                </a:solidFill>
                <a:latin typeface="Helvetica" charset="0"/>
                <a:ea typeface="Helvetica" charset="0"/>
                <a:cs typeface="Helvetica" charset="0"/>
                <a:sym typeface="Helvetica" charset="0"/>
              </a:rPr>
              <a:t>Filtering clauses, Prefix Length minimum clauses came up along wth a minimum number of prefix or ASes to announce clause - these and Single AS (8 of 28) requirements clump together.</a:t>
            </a:r>
          </a:p>
          <a:p>
            <a:pPr>
              <a:spcBef>
                <a:spcPts val="1000"/>
              </a:spcBef>
            </a:pPr>
            <a:r>
              <a:rPr lang="en-US" sz="1400">
                <a:solidFill>
                  <a:srgbClr val="000000"/>
                </a:solidFill>
                <a:latin typeface="Helvetica" charset="0"/>
                <a:ea typeface="Helvetica" charset="0"/>
                <a:cs typeface="Helvetica" charset="0"/>
                <a:sym typeface="Helvetica" charset="0"/>
              </a:rPr>
              <a:t>Provide us with tools clauses - in some cases the ISP required access to in-network tools to diagnose/check routing.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9D1103-9316-EC42-BCDE-2823DD221F04}" type="datetimeFigureOut">
              <a:rPr lang="en-US" smtClean="0"/>
              <a:pPr/>
              <a:t>8/12/10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9D1103-9316-EC42-BCDE-2823DD221F04}" type="datetimeFigureOut">
              <a:rPr lang="en-US" smtClean="0"/>
              <a:pPr/>
              <a:t>8/12/10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9D1103-9316-EC42-BCDE-2823DD221F04}" type="datetimeFigureOut">
              <a:rPr lang="en-US" smtClean="0"/>
              <a:pPr/>
              <a:t>8/12/10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9D1103-9316-EC42-BCDE-2823DD221F04}" type="datetimeFigureOut">
              <a:rPr lang="en-US" smtClean="0"/>
              <a:pPr/>
              <a:t>8/12/10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9D1103-9316-EC42-BCDE-2823DD221F04}" type="datetimeFigureOut">
              <a:rPr lang="en-US" smtClean="0"/>
              <a:pPr/>
              <a:t>8/12/10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9D1103-9316-EC42-BCDE-2823DD221F04}" type="datetimeFigureOut">
              <a:rPr lang="en-US" smtClean="0"/>
              <a:pPr/>
              <a:t>8/12/10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9D1103-9316-EC42-BCDE-2823DD221F04}" type="datetimeFigureOut">
              <a:rPr lang="en-US" smtClean="0"/>
              <a:pPr/>
              <a:t>8/12/10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9D1103-9316-EC42-BCDE-2823DD221F04}" type="datetimeFigureOut">
              <a:rPr lang="en-US" smtClean="0"/>
              <a:pPr/>
              <a:t>8/12/10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9D1103-9316-EC42-BCDE-2823DD221F04}" type="datetimeFigureOut">
              <a:rPr lang="en-US" smtClean="0"/>
              <a:pPr/>
              <a:t>8/12/10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D1103-9316-EC42-BCDE-2823DD221F04}" type="datetimeFigureOut">
              <a:rPr lang="en-US" smtClean="0"/>
              <a:pPr/>
              <a:t>8/12/10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D1103-9316-EC42-BCDE-2823DD221F04}" type="datetimeFigureOut">
              <a:rPr lang="en-US" smtClean="0"/>
              <a:pPr/>
              <a:t>8/12/10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1CF948-38AA-6C42-BBCA-F6BA240ED63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D1103-9316-EC42-BCDE-2823DD221F04}" type="datetimeFigureOut">
              <a:rPr lang="en-US" smtClean="0"/>
              <a:pPr/>
              <a:t>8/12/10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1CF948-38AA-6C42-BBCA-F6BA240ED63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NULL"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3" Type="http://schemas.openxmlformats.org/officeDocument/2006/relationships/hyperlink" Target="http://ptd.mbo.ma.rcn.net/peer-policy/" TargetMode="External"/><Relationship Id="rId4" Type="http://schemas.openxmlformats.org/officeDocument/2006/relationships/hyperlink" Target="http://www.as3257.net/peering-policy/" TargetMode="External"/><Relationship Id="rId1" Type="http://schemas.openxmlformats.org/officeDocument/2006/relationships/slideLayout" Target="../slideLayouts/slideLayout2.xml"/><Relationship Id="rId2" Type="http://schemas.openxmlformats.org/officeDocument/2006/relationships/hyperlink" Target="http://www.he.net/peering.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v.net/peering/requirements/" TargetMode="External"/><Relationship Id="rId3" Type="http://schemas.openxmlformats.org/officeDocument/2006/relationships/hyperlink" Target="http://www.comcast.com/peerin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drpeering.net/a/Ask_DrPeering/Entries/2009/7/13_So_you_want_a_Peering_Policy.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60400"/>
            <a:ext cx="7772400" cy="1470025"/>
          </a:xfrm>
        </p:spPr>
        <p:txBody>
          <a:bodyPr>
            <a:normAutofit fontScale="90000"/>
          </a:bodyPr>
          <a:lstStyle/>
          <a:p>
            <a:pPr lvl="0"/>
            <a:r>
              <a:rPr lang="en-US" kern="0" dirty="0" smtClean="0">
                <a:solidFill>
                  <a:schemeClr val="tx2"/>
                </a:solidFill>
              </a:rPr>
              <a:t>A Guide to Peering and Interconnection Contracts and Negotiations</a:t>
            </a:r>
            <a:br>
              <a:rPr lang="en-US" kern="0" dirty="0" smtClean="0">
                <a:solidFill>
                  <a:schemeClr val="tx2"/>
                </a:solidFill>
              </a:rPr>
            </a:br>
            <a:endParaRPr lang="en-US" dirty="0"/>
          </a:p>
        </p:txBody>
      </p:sp>
      <p:sp>
        <p:nvSpPr>
          <p:cNvPr id="3" name="Subtitle 2"/>
          <p:cNvSpPr>
            <a:spLocks noGrp="1"/>
          </p:cNvSpPr>
          <p:nvPr>
            <p:ph type="subTitle" idx="1"/>
          </p:nvPr>
        </p:nvSpPr>
        <p:spPr>
          <a:xfrm>
            <a:off x="1371600" y="3429000"/>
            <a:ext cx="6400800" cy="1752600"/>
          </a:xfrm>
        </p:spPr>
        <p:txBody>
          <a:bodyPr/>
          <a:lstStyle/>
          <a:p>
            <a:pPr lvl="0" defTabSz="914400" fontAlgn="base">
              <a:spcAft>
                <a:spcPct val="0"/>
              </a:spcAft>
              <a:defRPr/>
            </a:pPr>
            <a:r>
              <a:rPr lang="en-US" kern="0" dirty="0">
                <a:solidFill>
                  <a:schemeClr val="tx1"/>
                </a:solidFill>
                <a:ea typeface="ＭＳ Ｐゴシック" charset="-128"/>
                <a:cs typeface="ＭＳ Ｐゴシック" charset="-128"/>
              </a:rPr>
              <a:t>William B. Norton</a:t>
            </a:r>
          </a:p>
          <a:p>
            <a:pPr lvl="0" defTabSz="914400" fontAlgn="base">
              <a:spcAft>
                <a:spcPct val="0"/>
              </a:spcAft>
              <a:defRPr/>
            </a:pPr>
            <a:r>
              <a:rPr lang="en-US" sz="2000" kern="0" dirty="0">
                <a:solidFill>
                  <a:schemeClr val="tx1"/>
                </a:solidFill>
                <a:ea typeface="ＭＳ Ｐゴシック" charset="-128"/>
                <a:cs typeface="ＭＳ Ｐゴシック" charset="-128"/>
              </a:rPr>
              <a:t>Executive </a:t>
            </a:r>
            <a:r>
              <a:rPr lang="en-US" sz="2000" kern="0" dirty="0" smtClean="0">
                <a:solidFill>
                  <a:schemeClr val="tx1"/>
                </a:solidFill>
                <a:ea typeface="ＭＳ Ｐゴシック" charset="-128"/>
                <a:cs typeface="ＭＳ Ｐゴシック" charset="-128"/>
              </a:rPr>
              <a:t>Director</a:t>
            </a:r>
          </a:p>
          <a:p>
            <a:pPr lvl="0" defTabSz="914400" fontAlgn="base">
              <a:spcAft>
                <a:spcPct val="0"/>
              </a:spcAft>
              <a:defRPr/>
            </a:pPr>
            <a:r>
              <a:rPr lang="en-US" sz="2000" kern="0" dirty="0" err="1" smtClean="0">
                <a:solidFill>
                  <a:schemeClr val="tx1"/>
                </a:solidFill>
                <a:ea typeface="ＭＳ Ｐゴシック" charset="-128"/>
                <a:cs typeface="ＭＳ Ｐゴシック" charset="-128"/>
              </a:rPr>
              <a:t>DrPeering</a:t>
            </a:r>
            <a:r>
              <a:rPr lang="en-US" sz="2000" kern="0" dirty="0" smtClean="0">
                <a:solidFill>
                  <a:schemeClr val="tx1"/>
                </a:solidFill>
                <a:ea typeface="ＭＳ Ｐゴシック" charset="-128"/>
                <a:cs typeface="ＭＳ Ｐゴシック" charset="-128"/>
              </a:rPr>
              <a:t> International</a:t>
            </a:r>
          </a:p>
          <a:p>
            <a:pPr lvl="0" defTabSz="914400" fontAlgn="base">
              <a:spcAft>
                <a:spcPct val="0"/>
              </a:spcAft>
              <a:defRPr/>
            </a:pPr>
            <a:endParaRPr lang="en-US" kern="0" dirty="0">
              <a:solidFill>
                <a:schemeClr val="tx1"/>
              </a:solidFill>
            </a:endParaRPr>
          </a:p>
        </p:txBody>
      </p:sp>
      <p:sp>
        <p:nvSpPr>
          <p:cNvPr id="4" name="Rectangle 2"/>
          <p:cNvSpPr txBox="1">
            <a:spLocks noChangeArrowheads="1"/>
          </p:cNvSpPr>
          <p:nvPr/>
        </p:nvSpPr>
        <p:spPr bwMode="auto">
          <a:xfrm>
            <a:off x="685800" y="22860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0" i="0" u="none" strike="noStrike" kern="0" cap="none" spc="0" normalizeH="0" baseline="0" noProof="0" dirty="0">
              <a:ln>
                <a:noFill/>
              </a:ln>
              <a:solidFill>
                <a:schemeClr val="tx2"/>
              </a:solidFill>
              <a:effectLst/>
              <a:uLnTx/>
              <a:uFillTx/>
              <a:latin typeface="+mj-lt"/>
              <a:ea typeface="+mj-ea"/>
              <a:cs typeface="+mj-cs"/>
            </a:endParaRPr>
          </a:p>
        </p:txBody>
      </p:sp>
      <p:sp>
        <p:nvSpPr>
          <p:cNvPr id="5" name="Text Box 7"/>
          <p:cNvSpPr txBox="1">
            <a:spLocks noChangeArrowheads="1"/>
          </p:cNvSpPr>
          <p:nvPr/>
        </p:nvSpPr>
        <p:spPr bwMode="auto">
          <a:xfrm>
            <a:off x="0" y="6035675"/>
            <a:ext cx="184150" cy="457200"/>
          </a:xfrm>
          <a:prstGeom prst="rect">
            <a:avLst/>
          </a:prstGeom>
          <a:noFill/>
          <a:ln w="9525">
            <a:noFill/>
            <a:miter lim="800000"/>
            <a:headEnd/>
            <a:tailEnd/>
          </a:ln>
          <a:effectLst/>
        </p:spPr>
        <p:txBody>
          <a:bodyPr wrap="none">
            <a:prstTxWarp prst="textNoShape">
              <a:avLst/>
            </a:prstTxWarp>
            <a:spAutoFit/>
          </a:bodyPr>
          <a:lstStyle/>
          <a:p>
            <a:pPr eaLnBrk="0" hangingPunct="0"/>
            <a:endParaRPr lang="en-US"/>
          </a:p>
        </p:txBody>
      </p:sp>
      <p:sp>
        <p:nvSpPr>
          <p:cNvPr id="6" name="Rectangle 3"/>
          <p:cNvSpPr txBox="1">
            <a:spLocks noChangeArrowheads="1"/>
          </p:cNvSpPr>
          <p:nvPr/>
        </p:nvSpPr>
        <p:spPr bwMode="auto">
          <a:xfrm>
            <a:off x="1066800" y="3200400"/>
            <a:ext cx="75438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endParaRPr>
          </a:p>
        </p:txBody>
      </p:sp>
      <p:sp>
        <p:nvSpPr>
          <p:cNvPr id="7" name="Text Box 4"/>
          <p:cNvSpPr txBox="1">
            <a:spLocks noChangeArrowheads="1"/>
          </p:cNvSpPr>
          <p:nvPr/>
        </p:nvSpPr>
        <p:spPr bwMode="auto">
          <a:xfrm>
            <a:off x="0" y="5562600"/>
            <a:ext cx="2800767" cy="830997"/>
          </a:xfrm>
          <a:prstGeom prst="rect">
            <a:avLst/>
          </a:prstGeom>
          <a:noFill/>
          <a:ln w="9525">
            <a:noFill/>
            <a:miter lim="800000"/>
            <a:headEnd/>
            <a:tailEnd/>
          </a:ln>
        </p:spPr>
        <p:txBody>
          <a:bodyPr wrap="none">
            <a:prstTxWarp prst="textNoShape">
              <a:avLst/>
            </a:prstTxWarp>
            <a:spAutoFit/>
          </a:bodyPr>
          <a:lstStyle/>
          <a:p>
            <a:r>
              <a:rPr lang="en-US" sz="1600" dirty="0"/>
              <a:t>11-12 August </a:t>
            </a:r>
            <a:r>
              <a:rPr lang="en-US" sz="1600" dirty="0" smtClean="0"/>
              <a:t>2010 09:00-10:30</a:t>
            </a:r>
            <a:br>
              <a:rPr lang="en-US" sz="1600" dirty="0" smtClean="0"/>
            </a:br>
            <a:r>
              <a:rPr lang="en-US" sz="1600" dirty="0"/>
              <a:t>Nairobi, Kenya</a:t>
            </a:r>
            <a:br>
              <a:rPr lang="en-US" sz="1600" dirty="0"/>
            </a:br>
            <a:r>
              <a:rPr lang="en-US" sz="1600" dirty="0" err="1"/>
              <a:t>Sarova</a:t>
            </a:r>
            <a:r>
              <a:rPr lang="en-US" sz="1600" dirty="0"/>
              <a:t> </a:t>
            </a:r>
            <a:r>
              <a:rPr lang="en-US" sz="1600" dirty="0" err="1"/>
              <a:t>Panafric</a:t>
            </a:r>
            <a:r>
              <a:rPr lang="en-US" sz="1600" dirty="0"/>
              <a:t> Hotel Nairobi</a:t>
            </a:r>
          </a:p>
        </p:txBody>
      </p:sp>
      <p:sp>
        <p:nvSpPr>
          <p:cNvPr id="8" name="Text Box 5"/>
          <p:cNvSpPr txBox="1">
            <a:spLocks noChangeArrowheads="1"/>
          </p:cNvSpPr>
          <p:nvPr/>
        </p:nvSpPr>
        <p:spPr bwMode="auto">
          <a:xfrm>
            <a:off x="3352800" y="4953000"/>
            <a:ext cx="2306638" cy="769938"/>
          </a:xfrm>
          <a:prstGeom prst="rect">
            <a:avLst/>
          </a:prstGeom>
          <a:noFill/>
          <a:ln w="9525">
            <a:noFill/>
            <a:miter lim="800000"/>
            <a:headEnd/>
            <a:tailEnd/>
          </a:ln>
        </p:spPr>
        <p:txBody>
          <a:bodyPr wrap="none">
            <a:prstTxWarp prst="textNoShape">
              <a:avLst/>
            </a:prstTxWarp>
            <a:spAutoFit/>
          </a:bodyPr>
          <a:lstStyle/>
          <a:p>
            <a:r>
              <a:rPr lang="en-US" sz="2000" dirty="0" err="1"/>
              <a:t>wbn@DrPeering.net</a:t>
            </a:r>
            <a:endParaRPr lang="en-US" sz="2000" dirty="0"/>
          </a:p>
          <a:p>
            <a:pPr>
              <a:spcBef>
                <a:spcPct val="0"/>
              </a:spcBef>
            </a:pPr>
            <a:endParaRPr lang="en-US" sz="2000" dirty="0"/>
          </a:p>
        </p:txBody>
      </p:sp>
      <p:pic>
        <p:nvPicPr>
          <p:cNvPr id="9" name="Picture 5" descr="DrPSmallLogo.png"/>
          <p:cNvPicPr>
            <a:picLocks noChangeAspect="1"/>
          </p:cNvPicPr>
          <p:nvPr/>
        </p:nvPicPr>
        <p:blipFill>
          <a:blip r:embed="rId3"/>
          <a:srcRect/>
          <a:stretch>
            <a:fillRect/>
          </a:stretch>
        </p:blipFill>
        <p:spPr bwMode="auto">
          <a:xfrm>
            <a:off x="8305800" y="6335713"/>
            <a:ext cx="731838" cy="522287"/>
          </a:xfrm>
          <a:prstGeom prst="rect">
            <a:avLst/>
          </a:prstGeom>
          <a:noFill/>
          <a:ln w="9525">
            <a:noFill/>
            <a:miter lim="800000"/>
            <a:headEnd/>
            <a:tailEnd/>
          </a:ln>
        </p:spPr>
      </p:pic>
      <p:pic>
        <p:nvPicPr>
          <p:cNvPr id="10" name="PowerPointFooter.png" descr="/Applications/MAMP/htdocs/peering/img/PowerPointFooter.png"/>
          <p:cNvPicPr>
            <a:picLocks noChangeAspect="1"/>
          </p:cNvPicPr>
          <p:nvPr/>
        </p:nvPicPr>
        <p:blipFill>
          <a:blip r:embed="rId4" r:link="rId5"/>
          <a:srcRect/>
          <a:stretch>
            <a:fillRect/>
          </a:stretch>
        </p:blipFill>
        <p:spPr bwMode="auto">
          <a:xfrm>
            <a:off x="0" y="6415088"/>
            <a:ext cx="9144000" cy="442912"/>
          </a:xfrm>
          <a:prstGeom prst="rect">
            <a:avLst/>
          </a:prstGeom>
          <a:noFill/>
          <a:ln w="9525">
            <a:noFill/>
            <a:miter lim="800000"/>
            <a:headEnd/>
            <a:tailEnd/>
          </a:ln>
        </p:spPr>
      </p:pic>
      <p:sp>
        <p:nvSpPr>
          <p:cNvPr id="11" name="TextBox 7"/>
          <p:cNvSpPr txBox="1">
            <a:spLocks noChangeArrowheads="1"/>
          </p:cNvSpPr>
          <p:nvPr/>
        </p:nvSpPr>
        <p:spPr bwMode="auto">
          <a:xfrm>
            <a:off x="76200" y="6477000"/>
            <a:ext cx="7696200" cy="307975"/>
          </a:xfrm>
          <a:prstGeom prst="rect">
            <a:avLst/>
          </a:prstGeom>
          <a:noFill/>
          <a:ln w="9525">
            <a:noFill/>
            <a:miter lim="800000"/>
            <a:headEnd/>
            <a:tailEnd/>
          </a:ln>
        </p:spPr>
        <p:txBody>
          <a:bodyPr>
            <a:prstTxWarp prst="textNoShape">
              <a:avLst/>
            </a:prstTxWarp>
            <a:spAutoFit/>
          </a:bodyPr>
          <a:lstStyle/>
          <a:p>
            <a:r>
              <a:rPr lang="en-US" sz="1400" b="1"/>
              <a:t>African Peering and Interconnection Forum: Unlocking Africa’s Regional Interconnection</a:t>
            </a:r>
            <a:endParaRPr lang="en-US"/>
          </a:p>
        </p:txBody>
      </p:sp>
      <p:sp>
        <p:nvSpPr>
          <p:cNvPr id="12" name="Subtitle 14"/>
          <p:cNvSpPr txBox="1">
            <a:spLocks/>
          </p:cNvSpPr>
          <p:nvPr/>
        </p:nvSpPr>
        <p:spPr bwMode="auto">
          <a:xfrm>
            <a:off x="1752600" y="2130425"/>
            <a:ext cx="6400800"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3" name="TextBox 12"/>
          <p:cNvSpPr txBox="1"/>
          <p:nvPr/>
        </p:nvSpPr>
        <p:spPr>
          <a:xfrm>
            <a:off x="1371600" y="2286000"/>
            <a:ext cx="5976102" cy="369332"/>
          </a:xfrm>
          <a:prstGeom prst="rect">
            <a:avLst/>
          </a:prstGeom>
          <a:noFill/>
        </p:spPr>
        <p:txBody>
          <a:bodyPr wrap="none" rtlCol="0">
            <a:spAutoFit/>
          </a:bodyPr>
          <a:lstStyle/>
          <a:p>
            <a:r>
              <a:rPr lang="en-US" dirty="0" smtClean="0"/>
              <a:t>Issues to Consider when Developing an Interconnection Policy</a:t>
            </a:r>
            <a:endParaRPr lang="en-US" dirty="0"/>
          </a:p>
        </p:txBody>
      </p:sp>
      <p:sp>
        <p:nvSpPr>
          <p:cNvPr id="14" name="TextBox 13"/>
          <p:cNvSpPr txBox="1"/>
          <p:nvPr/>
        </p:nvSpPr>
        <p:spPr>
          <a:xfrm>
            <a:off x="2127758" y="3034714"/>
            <a:ext cx="5257231" cy="369332"/>
          </a:xfrm>
          <a:prstGeom prst="rect">
            <a:avLst/>
          </a:prstGeom>
          <a:noFill/>
        </p:spPr>
        <p:txBody>
          <a:bodyPr wrap="none" rtlCol="0">
            <a:spAutoFit/>
          </a:bodyPr>
          <a:lstStyle/>
          <a:p>
            <a:r>
              <a:rPr lang="en-US" dirty="0" smtClean="0"/>
              <a:t>“Good artists copy, Great Artists Steal” – Pablo Picasso</a:t>
            </a:r>
            <a:endParaRPr lang="en-US" dirty="0"/>
          </a:p>
        </p:txBody>
      </p:sp>
      <p:sp>
        <p:nvSpPr>
          <p:cNvPr id="15" name="TextBox 14"/>
          <p:cNvSpPr txBox="1"/>
          <p:nvPr/>
        </p:nvSpPr>
        <p:spPr>
          <a:xfrm>
            <a:off x="4953000" y="5486400"/>
            <a:ext cx="4198585" cy="830997"/>
          </a:xfrm>
          <a:prstGeom prst="rect">
            <a:avLst/>
          </a:prstGeom>
          <a:noFill/>
        </p:spPr>
        <p:txBody>
          <a:bodyPr wrap="none" rtlCol="0">
            <a:spAutoFit/>
          </a:bodyPr>
          <a:lstStyle/>
          <a:p>
            <a:r>
              <a:rPr lang="en-US" dirty="0" smtClean="0"/>
              <a:t>This work was sponsored in part</a:t>
            </a:r>
          </a:p>
          <a:p>
            <a:r>
              <a:rPr lang="en-US" dirty="0" smtClean="0"/>
              <a:t>by ISOC and </a:t>
            </a:r>
            <a:r>
              <a:rPr lang="en-US" dirty="0" err="1" smtClean="0"/>
              <a:t>DrPeering.net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ln/>
        </p:spPr>
        <p:txBody>
          <a:bodyPr/>
          <a:lstStyle/>
          <a:p>
            <a:r>
              <a:rPr lang="en-US"/>
              <a:t>Operations Clauses</a:t>
            </a:r>
          </a:p>
        </p:txBody>
      </p:sp>
      <p:sp>
        <p:nvSpPr>
          <p:cNvPr id="26626" name="Rectangle 2"/>
          <p:cNvSpPr>
            <a:spLocks noGrp="1" noChangeArrowheads="1"/>
          </p:cNvSpPr>
          <p:nvPr>
            <p:ph type="body" idx="1"/>
          </p:nvPr>
        </p:nvSpPr>
        <p:spPr>
          <a:xfrm>
            <a:off x="891540" y="1531620"/>
            <a:ext cx="7360920" cy="4972050"/>
          </a:xfrm>
          <a:ln/>
        </p:spPr>
        <p:txBody>
          <a:bodyPr>
            <a:normAutofit lnSpcReduction="10000"/>
          </a:bodyPr>
          <a:lstStyle/>
          <a:p>
            <a:pPr marL="628650"/>
            <a:endParaRPr lang="en-US" dirty="0">
              <a:hlinkClick r:id="" action="ppaction://hlinkshowjump?jump=nextslide"/>
            </a:endParaRPr>
          </a:p>
          <a:p>
            <a:pPr marL="628650"/>
            <a:r>
              <a:rPr lang="en-US" u="sng" dirty="0">
                <a:hlinkClick r:id="" action="ppaction://hlinkshowjump?jump=nextslide"/>
              </a:rPr>
              <a:t>Traffic Ratio requirement</a:t>
            </a:r>
            <a:r>
              <a:rPr lang="en-US" u="sng" dirty="0"/>
              <a:t>s</a:t>
            </a:r>
            <a:r>
              <a:rPr lang="en-US" dirty="0"/>
              <a:t> 9 of 28 </a:t>
            </a:r>
          </a:p>
          <a:p>
            <a:pPr marL="628650"/>
            <a:r>
              <a:rPr lang="en-US" dirty="0"/>
              <a:t>Maintenance and Outage Notification and Interactions for network planning and Monitoring/Managing Interconnect (6 of 28) </a:t>
            </a:r>
          </a:p>
          <a:p>
            <a:pPr marL="628650"/>
            <a:r>
              <a:rPr lang="en-US" dirty="0"/>
              <a:t>Escalation Path (5 of 28) Use of IRR - route registration wasn’t as common as we expected (6 of 28).</a:t>
            </a:r>
          </a:p>
          <a:p>
            <a:pPr marL="628650"/>
            <a:r>
              <a:rPr lang="en-US" dirty="0"/>
              <a:t>Registration in </a:t>
            </a:r>
            <a:r>
              <a:rPr lang="en-US" dirty="0" err="1"/>
              <a:t>PeeringDB</a:t>
            </a:r>
            <a:r>
              <a:rPr lang="en-US" dirty="0"/>
              <a:t> - only 2 of 28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Peering Policies</a:t>
            </a:r>
            <a:endParaRPr lang="en-US" dirty="0"/>
          </a:p>
        </p:txBody>
      </p:sp>
      <p:sp>
        <p:nvSpPr>
          <p:cNvPr id="5" name="Subtitle 4"/>
          <p:cNvSpPr>
            <a:spLocks noGrp="1"/>
          </p:cNvSpPr>
          <p:nvPr>
            <p:ph type="subTitle" idx="1"/>
          </p:nvPr>
        </p:nvSpPr>
        <p:spPr/>
        <p:txBody>
          <a:bodyPr/>
          <a:lstStyle/>
          <a:p>
            <a:r>
              <a:rPr lang="en-US" dirty="0" smtClean="0"/>
              <a:t>TECHNICAL/ROUTING/INTERCONNECT CLAUSES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ln/>
        </p:spPr>
        <p:txBody>
          <a:bodyPr>
            <a:normAutofit fontScale="90000"/>
          </a:bodyPr>
          <a:lstStyle/>
          <a:p>
            <a:r>
              <a:rPr lang="en-US"/>
              <a:t>Technical / Routing / Interconnect Clauses</a:t>
            </a:r>
          </a:p>
        </p:txBody>
      </p:sp>
      <p:sp>
        <p:nvSpPr>
          <p:cNvPr id="28674" name="Rectangle 2"/>
          <p:cNvSpPr>
            <a:spLocks noGrp="1" noChangeArrowheads="1"/>
          </p:cNvSpPr>
          <p:nvPr>
            <p:ph type="body" idx="1"/>
          </p:nvPr>
        </p:nvSpPr>
        <p:spPr>
          <a:xfrm>
            <a:off x="891540" y="1943100"/>
            <a:ext cx="7360920" cy="4560570"/>
          </a:xfrm>
          <a:ln/>
        </p:spPr>
        <p:txBody>
          <a:bodyPr rIns="411480"/>
          <a:lstStyle/>
          <a:p>
            <a:pPr marL="628650"/>
            <a:r>
              <a:rPr lang="en-US" sz="1300" dirty="0">
                <a:latin typeface="Helvetica" charset="0"/>
                <a:ea typeface="Helvetica" charset="0"/>
                <a:cs typeface="Helvetica" charset="0"/>
                <a:sym typeface="Helvetica" charset="0"/>
              </a:rPr>
              <a:t>Consistent route announcements was a common clause (21 of 28).</a:t>
            </a:r>
            <a:endParaRPr lang="en-US" sz="1300" dirty="0">
              <a:latin typeface="Helvetica" charset="0"/>
              <a:sym typeface="Helvetica" charset="0"/>
            </a:endParaRPr>
          </a:p>
          <a:p>
            <a:pPr marL="628650"/>
            <a:r>
              <a:rPr lang="en-US" dirty="0"/>
              <a:t>“Hot Potato” or “Shortest-Exit” clauses came up (8 of 28).</a:t>
            </a:r>
          </a:p>
          <a:p>
            <a:pPr marL="628650"/>
            <a:r>
              <a:rPr lang="en-US" dirty="0" err="1"/>
              <a:t>MEDs</a:t>
            </a:r>
            <a:r>
              <a:rPr lang="en-US" dirty="0"/>
              <a:t> don’t seem to be widely used (2 of 28 mentioned them).  </a:t>
            </a:r>
          </a:p>
          <a:p>
            <a:pPr marL="628650"/>
            <a:r>
              <a:rPr lang="en-US" dirty="0"/>
              <a:t>MD5 - </a:t>
            </a:r>
            <a:r>
              <a:rPr lang="en-US" dirty="0" err="1"/>
              <a:t>AboveNet</a:t>
            </a:r>
            <a:r>
              <a:rPr lang="en-US" dirty="0"/>
              <a:t>, BBC, </a:t>
            </a:r>
            <a:r>
              <a:rPr lang="en-US" dirty="0" err="1"/>
              <a:t>wbsconnect</a:t>
            </a:r>
            <a:r>
              <a:rPr lang="en-US" dirty="0"/>
              <a:t>, and Charter 4of28</a:t>
            </a:r>
          </a:p>
          <a:p>
            <a:pPr marL="628650"/>
            <a:endParaRPr lang="en-US" sz="1300" dirty="0">
              <a:latin typeface="Helvetica" charset="0"/>
              <a:sym typeface="Helvetica"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ln/>
        </p:spPr>
        <p:txBody>
          <a:bodyPr>
            <a:normAutofit fontScale="90000"/>
          </a:bodyPr>
          <a:lstStyle/>
          <a:p>
            <a:r>
              <a:rPr lang="en-US"/>
              <a:t>Technical / Routing / Interconnect Clauses</a:t>
            </a:r>
          </a:p>
        </p:txBody>
      </p:sp>
      <p:sp>
        <p:nvSpPr>
          <p:cNvPr id="30722" name="Rectangle 2"/>
          <p:cNvSpPr>
            <a:spLocks noGrp="1" noChangeArrowheads="1"/>
          </p:cNvSpPr>
          <p:nvPr>
            <p:ph type="body" idx="1"/>
          </p:nvPr>
        </p:nvSpPr>
        <p:spPr>
          <a:xfrm>
            <a:off x="640080" y="1897380"/>
            <a:ext cx="7909560" cy="5052060"/>
          </a:xfrm>
          <a:ln/>
        </p:spPr>
        <p:txBody>
          <a:bodyPr>
            <a:normAutofit fontScale="92500"/>
          </a:bodyPr>
          <a:lstStyle/>
          <a:p>
            <a:pPr marL="628650"/>
            <a:r>
              <a:rPr lang="en-US" dirty="0"/>
              <a:t>Don’t Abuse Peering - was a popular clause (18 of 28 had some of these clauses). </a:t>
            </a:r>
          </a:p>
          <a:p>
            <a:pPr marL="628650"/>
            <a:r>
              <a:rPr lang="en-US" dirty="0"/>
              <a:t>Filtering clauses, Prefix Length minimum clauses came up along </a:t>
            </a:r>
            <a:r>
              <a:rPr lang="en-US" dirty="0" err="1"/>
              <a:t>wth</a:t>
            </a:r>
            <a:r>
              <a:rPr lang="en-US" dirty="0"/>
              <a:t> a minimum number of prefix or </a:t>
            </a:r>
            <a:r>
              <a:rPr lang="en-US" dirty="0" err="1"/>
              <a:t>ASes</a:t>
            </a:r>
            <a:r>
              <a:rPr lang="en-US" dirty="0"/>
              <a:t> to announce clause - these and Single AS (8 of 28) requirements clump together.</a:t>
            </a:r>
          </a:p>
          <a:p>
            <a:pPr marL="628650"/>
            <a:r>
              <a:rPr lang="en-US" dirty="0"/>
              <a:t>Provide us with tools clauses - in some cases the ISP required access to in-network tools to diagnose/check routing.</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Peering Policies</a:t>
            </a:r>
            <a:endParaRPr lang="en-US" dirty="0"/>
          </a:p>
        </p:txBody>
      </p:sp>
      <p:sp>
        <p:nvSpPr>
          <p:cNvPr id="5" name="Subtitle 4"/>
          <p:cNvSpPr>
            <a:spLocks noGrp="1"/>
          </p:cNvSpPr>
          <p:nvPr>
            <p:ph type="subTitle" idx="1"/>
          </p:nvPr>
        </p:nvSpPr>
        <p:spPr/>
        <p:txBody>
          <a:bodyPr/>
          <a:lstStyle/>
          <a:p>
            <a:r>
              <a:rPr lang="en-US" dirty="0" smtClean="0"/>
              <a:t>GENERAL CLAUSES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ln/>
        </p:spPr>
        <p:txBody>
          <a:bodyPr/>
          <a:lstStyle/>
          <a:p>
            <a:r>
              <a:rPr lang="en-US"/>
              <a:t>General Clauses</a:t>
            </a:r>
          </a:p>
        </p:txBody>
      </p:sp>
      <p:sp>
        <p:nvSpPr>
          <p:cNvPr id="32770" name="Rectangle 2"/>
          <p:cNvSpPr>
            <a:spLocks noGrp="1" noChangeArrowheads="1"/>
          </p:cNvSpPr>
          <p:nvPr>
            <p:ph type="body" idx="1"/>
          </p:nvPr>
        </p:nvSpPr>
        <p:spPr>
          <a:xfrm>
            <a:off x="800100" y="1714500"/>
            <a:ext cx="7360920" cy="5029200"/>
          </a:xfrm>
          <a:ln/>
        </p:spPr>
        <p:txBody>
          <a:bodyPr rIns="411480">
            <a:normAutofit fontScale="92500" lnSpcReduction="10000"/>
          </a:bodyPr>
          <a:lstStyle/>
          <a:p>
            <a:pPr marL="628650"/>
            <a:r>
              <a:rPr lang="en-US" dirty="0"/>
              <a:t>Can’t be a customer - (18 in 28 had this clause)</a:t>
            </a:r>
          </a:p>
          <a:p>
            <a:pPr marL="628650"/>
            <a:r>
              <a:rPr lang="en-US" dirty="0"/>
              <a:t>Peering request clauses were very common in peering policies (17 of 28 mentioned how to request peering.) </a:t>
            </a:r>
          </a:p>
          <a:p>
            <a:pPr marL="628650"/>
            <a:r>
              <a:rPr lang="en-US" dirty="0"/>
              <a:t>Peering may be suspended, terminated, and we can make exceptions at will. In here we also categorized the clauses about “meeting these requirements does not guarantee peering.” At least 15 of 28 policies had these clauses.</a:t>
            </a:r>
          </a:p>
          <a:p>
            <a:pPr marL="628650"/>
            <a:endParaRPr lang="en-US" sz="1300" dirty="0">
              <a:latin typeface="Helvetica" charset="0"/>
              <a:sym typeface="Helvetica"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ln/>
        </p:spPr>
        <p:txBody>
          <a:bodyPr/>
          <a:lstStyle/>
          <a:p>
            <a:r>
              <a:rPr lang="en-US"/>
              <a:t>General Clauses</a:t>
            </a:r>
          </a:p>
        </p:txBody>
      </p:sp>
      <p:sp>
        <p:nvSpPr>
          <p:cNvPr id="34818" name="Rectangle 2"/>
          <p:cNvSpPr>
            <a:spLocks noGrp="1" noChangeArrowheads="1"/>
          </p:cNvSpPr>
          <p:nvPr>
            <p:ph type="body" idx="1"/>
          </p:nvPr>
        </p:nvSpPr>
        <p:spPr>
          <a:xfrm>
            <a:off x="891540" y="1943100"/>
            <a:ext cx="7360920" cy="4834890"/>
          </a:xfrm>
          <a:ln/>
        </p:spPr>
        <p:txBody>
          <a:bodyPr>
            <a:normAutofit fontScale="92500" lnSpcReduction="10000"/>
          </a:bodyPr>
          <a:lstStyle/>
          <a:p>
            <a:pPr marL="628650"/>
            <a:r>
              <a:rPr lang="en-US" dirty="0"/>
              <a:t>Paid Peering product (Comcast, AT&amp;T, Cox, </a:t>
            </a:r>
            <a:r>
              <a:rPr lang="en-US" dirty="0" err="1"/>
              <a:t>tinet</a:t>
            </a:r>
            <a:r>
              <a:rPr lang="en-US" dirty="0"/>
              <a:t>).</a:t>
            </a:r>
          </a:p>
          <a:p>
            <a:pPr marL="628650"/>
            <a:r>
              <a:rPr lang="en-US" dirty="0"/>
              <a:t>Peering in Reciprocal Markets - (2 of 28). </a:t>
            </a:r>
          </a:p>
          <a:p>
            <a:pPr marL="628650"/>
            <a:r>
              <a:rPr lang="en-US" dirty="0"/>
              <a:t>Non-Disclosure Agreements and/or Peering contracts were required by 9 of 28.</a:t>
            </a:r>
          </a:p>
          <a:p>
            <a:pPr marL="628650"/>
            <a:r>
              <a:rPr lang="en-US" dirty="0"/>
              <a:t>This Policy May Change with some notice (10 in 28 had this one).</a:t>
            </a:r>
          </a:p>
          <a:p>
            <a:pPr marL="628650"/>
            <a:r>
              <a:rPr lang="en-US" dirty="0"/>
              <a:t>Financially Viable clauses showed up in 2 of 28 policies.</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ln/>
        </p:spPr>
        <p:txBody>
          <a:bodyPr/>
          <a:lstStyle/>
          <a:p>
            <a:r>
              <a:rPr lang="en-US"/>
              <a:t>Interesting Observations</a:t>
            </a:r>
          </a:p>
        </p:txBody>
      </p:sp>
      <p:sp>
        <p:nvSpPr>
          <p:cNvPr id="36866" name="Rectangle 2"/>
          <p:cNvSpPr>
            <a:spLocks noGrp="1" noChangeArrowheads="1"/>
          </p:cNvSpPr>
          <p:nvPr>
            <p:ph type="body" idx="1"/>
          </p:nvPr>
        </p:nvSpPr>
        <p:spPr>
          <a:ln/>
        </p:spPr>
        <p:txBody>
          <a:bodyPr rIns="411480"/>
          <a:lstStyle/>
          <a:p>
            <a:pPr marL="628650"/>
            <a:r>
              <a:rPr lang="en-US" sz="2200" b="1" dirty="0">
                <a:solidFill>
                  <a:srgbClr val="3F3F3F"/>
                </a:solidFill>
                <a:latin typeface="Helvetica" charset="0"/>
                <a:ea typeface="Helvetica" charset="0"/>
                <a:cs typeface="Helvetica" charset="0"/>
                <a:sym typeface="Helvetica" charset="0"/>
              </a:rPr>
              <a:t>Badly grammar and </a:t>
            </a:r>
            <a:r>
              <a:rPr lang="en-US" sz="2200" b="1" dirty="0" err="1">
                <a:solidFill>
                  <a:srgbClr val="3F3F3F"/>
                </a:solidFill>
                <a:latin typeface="Helvetica" charset="0"/>
                <a:ea typeface="Helvetica" charset="0"/>
                <a:cs typeface="Helvetica" charset="0"/>
                <a:sym typeface="Helvetica" charset="0"/>
              </a:rPr>
              <a:t>mispelling</a:t>
            </a:r>
            <a:r>
              <a:rPr lang="en-US" sz="2200" b="1" dirty="0">
                <a:solidFill>
                  <a:srgbClr val="3F3F3F"/>
                </a:solidFill>
                <a:latin typeface="Helvetica" charset="0"/>
                <a:ea typeface="Helvetica" charset="0"/>
                <a:cs typeface="Helvetica" charset="0"/>
                <a:sym typeface="Helvetica" charset="0"/>
              </a:rPr>
              <a:t> Award - is split three ways:</a:t>
            </a:r>
            <a:endParaRPr lang="en-US" sz="2200" b="1" dirty="0">
              <a:solidFill>
                <a:srgbClr val="3F3F3F"/>
              </a:solidFill>
              <a:latin typeface="Helvetica" charset="0"/>
              <a:ea typeface="ヒラギノ角ゴ ProN W6" charset="-128"/>
              <a:cs typeface="ヒラギノ角ゴ ProN W6" charset="-128"/>
              <a:sym typeface="Helvetica" charset="0"/>
            </a:endParaRPr>
          </a:p>
          <a:p>
            <a:pPr marL="628650" algn="just"/>
            <a:endParaRPr lang="en-US" sz="1300" dirty="0">
              <a:latin typeface="Helvetica" charset="0"/>
              <a:sym typeface="Helvetica" charset="0"/>
            </a:endParaRPr>
          </a:p>
          <a:p>
            <a:pPr marL="628650" algn="just">
              <a:spcBef>
                <a:spcPts val="540"/>
              </a:spcBef>
            </a:pPr>
            <a:r>
              <a:rPr lang="en-US" sz="1300" dirty="0">
                <a:latin typeface="Helvetica" charset="0"/>
                <a:ea typeface="Helvetica" charset="0"/>
                <a:cs typeface="Helvetica" charset="0"/>
                <a:sym typeface="Helvetica" charset="0"/>
                <a:hlinkClick r:id="rId2"/>
              </a:rPr>
              <a:t>Hurricane Electric </a:t>
            </a:r>
            <a:r>
              <a:rPr lang="en-US" sz="1300" dirty="0">
                <a:latin typeface="Helvetica" charset="0"/>
                <a:ea typeface="Helvetica" charset="0"/>
                <a:cs typeface="Helvetica" charset="0"/>
                <a:sym typeface="Helvetica" charset="0"/>
              </a:rPr>
              <a:t>:</a:t>
            </a:r>
            <a:endParaRPr lang="en-US" sz="1300" dirty="0">
              <a:latin typeface="Helvetica" charset="0"/>
              <a:sym typeface="Helvetica" charset="0"/>
            </a:endParaRPr>
          </a:p>
          <a:p>
            <a:pPr marL="628650" algn="just">
              <a:spcBef>
                <a:spcPts val="540"/>
              </a:spcBef>
            </a:pPr>
            <a:r>
              <a:rPr lang="en-US" sz="1300" dirty="0">
                <a:latin typeface="Helvetica" charset="0"/>
                <a:ea typeface="Helvetica" charset="0"/>
                <a:cs typeface="Helvetica" charset="0"/>
                <a:sym typeface="Helvetica" charset="0"/>
              </a:rPr>
              <a:t>“Only send us traffic that destined for the prefixes we announce to you.”</a:t>
            </a:r>
            <a:endParaRPr lang="en-US" sz="1300" dirty="0">
              <a:latin typeface="Helvetica" charset="0"/>
              <a:sym typeface="Helvetica" charset="0"/>
            </a:endParaRPr>
          </a:p>
          <a:p>
            <a:pPr marL="628650" algn="just">
              <a:spcBef>
                <a:spcPts val="540"/>
              </a:spcBef>
            </a:pPr>
            <a:endParaRPr lang="en-US" sz="1300" dirty="0">
              <a:latin typeface="Helvetica" charset="0"/>
              <a:sym typeface="Helvetica" charset="0"/>
            </a:endParaRPr>
          </a:p>
          <a:p>
            <a:pPr marL="628650" algn="just">
              <a:spcBef>
                <a:spcPts val="540"/>
              </a:spcBef>
            </a:pPr>
            <a:r>
              <a:rPr lang="en-US" sz="1300" dirty="0">
                <a:latin typeface="Helvetica" charset="0"/>
                <a:ea typeface="Helvetica" charset="0"/>
                <a:cs typeface="Helvetica" charset="0"/>
                <a:sym typeface="Helvetica" charset="0"/>
                <a:hlinkClick r:id="rId3"/>
              </a:rPr>
              <a:t>RCN</a:t>
            </a:r>
            <a:r>
              <a:rPr lang="en-US" sz="1300" dirty="0">
                <a:latin typeface="Helvetica" charset="0"/>
                <a:ea typeface="Helvetica" charset="0"/>
                <a:cs typeface="Helvetica" charset="0"/>
                <a:sym typeface="Helvetica" charset="0"/>
              </a:rPr>
              <a:t>:</a:t>
            </a:r>
            <a:endParaRPr lang="en-US" sz="1300" dirty="0">
              <a:latin typeface="Helvetica" charset="0"/>
              <a:sym typeface="Helvetica" charset="0"/>
            </a:endParaRPr>
          </a:p>
          <a:p>
            <a:pPr marL="628650" algn="just">
              <a:spcBef>
                <a:spcPts val="540"/>
              </a:spcBef>
            </a:pPr>
            <a:r>
              <a:rPr lang="en-US" sz="1300" dirty="0">
                <a:latin typeface="Helvetica" charset="0"/>
                <a:ea typeface="Helvetica" charset="0"/>
                <a:cs typeface="Helvetica" charset="0"/>
                <a:sym typeface="Helvetica" charset="0"/>
              </a:rPr>
              <a:t>Agreements for best-exist or other forms of traffic exchange can be made in email”</a:t>
            </a:r>
            <a:endParaRPr lang="en-US" sz="1300" dirty="0">
              <a:latin typeface="Helvetica" charset="0"/>
              <a:sym typeface="Helvetica" charset="0"/>
            </a:endParaRPr>
          </a:p>
          <a:p>
            <a:pPr marL="628650" algn="just">
              <a:spcBef>
                <a:spcPts val="540"/>
              </a:spcBef>
            </a:pPr>
            <a:endParaRPr lang="en-US" sz="1300" dirty="0">
              <a:latin typeface="Helvetica" charset="0"/>
              <a:sym typeface="Helvetica" charset="0"/>
            </a:endParaRPr>
          </a:p>
          <a:p>
            <a:pPr marL="628650" algn="just">
              <a:spcBef>
                <a:spcPts val="540"/>
              </a:spcBef>
            </a:pPr>
            <a:r>
              <a:rPr lang="en-US" sz="1300" dirty="0">
                <a:latin typeface="Helvetica" charset="0"/>
                <a:ea typeface="Helvetica" charset="0"/>
                <a:cs typeface="Helvetica" charset="0"/>
                <a:sym typeface="Helvetica" charset="0"/>
                <a:hlinkClick r:id="rId4"/>
              </a:rPr>
              <a:t>TiNet</a:t>
            </a:r>
            <a:r>
              <a:rPr lang="en-US" sz="1300" dirty="0">
                <a:latin typeface="Helvetica" charset="0"/>
                <a:ea typeface="Helvetica" charset="0"/>
                <a:cs typeface="Helvetica" charset="0"/>
                <a:sym typeface="Helvetica" charset="0"/>
              </a:rPr>
              <a:t>:</a:t>
            </a:r>
            <a:endParaRPr lang="en-US" sz="1300" dirty="0">
              <a:latin typeface="Helvetica" charset="0"/>
              <a:sym typeface="Helvetica" charset="0"/>
            </a:endParaRPr>
          </a:p>
          <a:p>
            <a:pPr marL="628650" algn="just">
              <a:spcBef>
                <a:spcPts val="540"/>
              </a:spcBef>
            </a:pPr>
            <a:r>
              <a:rPr lang="en-US" sz="1300" dirty="0">
                <a:latin typeface="Helvetica" charset="0"/>
                <a:ea typeface="Helvetica" charset="0"/>
                <a:cs typeface="Helvetica" charset="0"/>
                <a:sym typeface="Helvetica" charset="0"/>
              </a:rPr>
              <a:t>“Violation of these terms may result in immediate de-peering and other attention-getting mechanism” </a:t>
            </a:r>
            <a:endParaRPr lang="en-US" sz="1300" dirty="0">
              <a:latin typeface="Helvetica" charset="0"/>
              <a:sym typeface="Helvetica" charset="0"/>
            </a:endParaRPr>
          </a:p>
          <a:p>
            <a:pPr marL="628650" algn="just">
              <a:spcBef>
                <a:spcPts val="540"/>
              </a:spcBef>
            </a:pPr>
            <a:endParaRPr lang="en-US" sz="1300" dirty="0">
              <a:latin typeface="Helvetica" charset="0"/>
              <a:sym typeface="Helvetica" charset="0"/>
            </a:endParaRPr>
          </a:p>
          <a:p>
            <a:pPr marL="628650" algn="just">
              <a:spcBef>
                <a:spcPts val="540"/>
              </a:spcBef>
            </a:pPr>
            <a:r>
              <a:rPr lang="en-US" sz="1300" dirty="0">
                <a:latin typeface="Helvetica" charset="0"/>
                <a:ea typeface="Helvetica" charset="0"/>
                <a:cs typeface="Helvetica" charset="0"/>
                <a:sym typeface="Helvetica" charset="0"/>
              </a:rPr>
              <a:t>(</a:t>
            </a:r>
            <a:r>
              <a:rPr lang="en-US" sz="1300" dirty="0" err="1">
                <a:latin typeface="Helvetica" charset="0"/>
                <a:ea typeface="Helvetica" charset="0"/>
                <a:cs typeface="Helvetica" charset="0"/>
                <a:sym typeface="Helvetica" charset="0"/>
              </a:rPr>
              <a:t>DrPeering</a:t>
            </a:r>
            <a:r>
              <a:rPr lang="en-US" sz="1300" dirty="0">
                <a:latin typeface="Helvetica" charset="0"/>
                <a:ea typeface="Helvetica" charset="0"/>
                <a:cs typeface="Helvetica" charset="0"/>
                <a:sym typeface="Helvetica" charset="0"/>
              </a:rPr>
              <a:t> is imagining bunny on the stove.)</a:t>
            </a:r>
            <a:endParaRPr lang="en-US" sz="1300" dirty="0">
              <a:latin typeface="Helvetica" charset="0"/>
              <a:sym typeface="Helvetica"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ln/>
        </p:spPr>
        <p:txBody>
          <a:bodyPr/>
          <a:lstStyle/>
          <a:p>
            <a:r>
              <a:rPr lang="en-US"/>
              <a:t>Interesting Observations</a:t>
            </a:r>
          </a:p>
        </p:txBody>
      </p:sp>
      <p:sp>
        <p:nvSpPr>
          <p:cNvPr id="37890" name="Rectangle 2"/>
          <p:cNvSpPr>
            <a:spLocks noGrp="1" noChangeArrowheads="1"/>
          </p:cNvSpPr>
          <p:nvPr>
            <p:ph type="body" idx="1"/>
          </p:nvPr>
        </p:nvSpPr>
        <p:spPr>
          <a:ln/>
        </p:spPr>
        <p:txBody>
          <a:bodyPr rIns="411480"/>
          <a:lstStyle/>
          <a:p>
            <a:pPr algn="just"/>
            <a:r>
              <a:rPr lang="en-US" sz="1600" b="1" dirty="0">
                <a:latin typeface="Helvetica" charset="0"/>
                <a:ea typeface="Helvetica" charset="0"/>
                <a:cs typeface="Helvetica" charset="0"/>
                <a:sym typeface="Helvetica" charset="0"/>
              </a:rPr>
              <a:t>Honorable mention to the </a:t>
            </a:r>
            <a:r>
              <a:rPr lang="en-US" sz="1600" b="1" dirty="0" err="1">
                <a:latin typeface="Helvetica" charset="0"/>
                <a:ea typeface="Helvetica" charset="0"/>
                <a:cs typeface="Helvetica" charset="0"/>
                <a:sym typeface="Helvetica" charset="0"/>
              </a:rPr>
              <a:t>MSOs</a:t>
            </a:r>
            <a:r>
              <a:rPr lang="en-US" sz="1600" b="1" dirty="0">
                <a:latin typeface="Helvetica" charset="0"/>
                <a:ea typeface="Helvetica" charset="0"/>
                <a:cs typeface="Helvetica" charset="0"/>
                <a:sym typeface="Helvetica" charset="0"/>
              </a:rPr>
              <a:t>, </a:t>
            </a:r>
            <a:r>
              <a:rPr lang="en-US" sz="1600" b="1" dirty="0" err="1">
                <a:latin typeface="Helvetica" charset="0"/>
                <a:ea typeface="Helvetica" charset="0"/>
                <a:cs typeface="Helvetica" charset="0"/>
                <a:sym typeface="Helvetica" charset="0"/>
              </a:rPr>
              <a:t>CableVision</a:t>
            </a:r>
            <a:r>
              <a:rPr lang="en-US" sz="1600" b="1" dirty="0">
                <a:latin typeface="Helvetica" charset="0"/>
                <a:ea typeface="Helvetica" charset="0"/>
                <a:cs typeface="Helvetica" charset="0"/>
                <a:sym typeface="Helvetica" charset="0"/>
              </a:rPr>
              <a:t> and Comcast:</a:t>
            </a:r>
            <a:endParaRPr lang="en-US" sz="1600" b="1" dirty="0">
              <a:latin typeface="Helvetica" charset="0"/>
              <a:ea typeface="ヒラギノ角ゴ ProN W6" charset="-128"/>
              <a:cs typeface="ヒラギノ角ゴ ProN W6" charset="-128"/>
              <a:sym typeface="Helvetica" charset="0"/>
            </a:endParaRPr>
          </a:p>
          <a:p>
            <a:pPr algn="just">
              <a:spcBef>
                <a:spcPts val="540"/>
              </a:spcBef>
            </a:pPr>
            <a:endParaRPr lang="en-US" sz="1300" dirty="0">
              <a:latin typeface="Helvetica" charset="0"/>
              <a:sym typeface="Helvetica" charset="0"/>
            </a:endParaRPr>
          </a:p>
          <a:p>
            <a:pPr algn="just">
              <a:spcBef>
                <a:spcPts val="540"/>
              </a:spcBef>
            </a:pPr>
            <a:r>
              <a:rPr lang="en-US" sz="1300" dirty="0">
                <a:latin typeface="Helvetica" charset="0"/>
                <a:ea typeface="Helvetica" charset="0"/>
                <a:cs typeface="Helvetica" charset="0"/>
                <a:sym typeface="Helvetica" charset="0"/>
                <a:hlinkClick r:id="rId2"/>
              </a:rPr>
              <a:t>CableVision</a:t>
            </a:r>
            <a:r>
              <a:rPr lang="en-US" sz="1300" dirty="0">
                <a:latin typeface="Helvetica" charset="0"/>
                <a:ea typeface="Helvetica" charset="0"/>
                <a:cs typeface="Helvetica" charset="0"/>
                <a:sym typeface="Helvetica" charset="0"/>
              </a:rPr>
              <a:t>:</a:t>
            </a:r>
            <a:endParaRPr lang="en-US" sz="1300" dirty="0">
              <a:latin typeface="Helvetica" charset="0"/>
              <a:sym typeface="Helvetica" charset="0"/>
            </a:endParaRPr>
          </a:p>
          <a:p>
            <a:pPr algn="just">
              <a:spcBef>
                <a:spcPts val="540"/>
              </a:spcBef>
            </a:pPr>
            <a:r>
              <a:rPr lang="en-US" sz="1300" dirty="0">
                <a:latin typeface="Helvetica" charset="0"/>
                <a:ea typeface="Helvetica" charset="0"/>
                <a:cs typeface="Helvetica" charset="0"/>
                <a:sym typeface="Helvetica" charset="0"/>
              </a:rPr>
              <a:t>“Potential peer must be able to demonstrate usage history with an aggregate peak average usage rate greater than 70 Megabits/</a:t>
            </a:r>
            <a:r>
              <a:rPr lang="en-US" sz="1300" dirty="0" err="1">
                <a:latin typeface="Helvetica" charset="0"/>
                <a:ea typeface="Helvetica" charset="0"/>
                <a:cs typeface="Helvetica" charset="0"/>
                <a:sym typeface="Helvetica" charset="0"/>
              </a:rPr>
              <a:t>s</a:t>
            </a:r>
            <a:r>
              <a:rPr lang="en-US" sz="1300" dirty="0">
                <a:latin typeface="Helvetica" charset="0"/>
                <a:ea typeface="Helvetica" charset="0"/>
                <a:cs typeface="Helvetica" charset="0"/>
                <a:sym typeface="Helvetica" charset="0"/>
              </a:rPr>
              <a:t> or sustain an average of 4.32 Terabits/day; bi-directionally.</a:t>
            </a:r>
            <a:endParaRPr lang="en-US" sz="1300" dirty="0">
              <a:latin typeface="Helvetica" charset="0"/>
              <a:sym typeface="Helvetica" charset="0"/>
            </a:endParaRPr>
          </a:p>
          <a:p>
            <a:pPr algn="just">
              <a:spcBef>
                <a:spcPts val="540"/>
              </a:spcBef>
            </a:pPr>
            <a:r>
              <a:rPr lang="en-US" sz="1300" dirty="0">
                <a:latin typeface="Helvetica" charset="0"/>
                <a:ea typeface="Helvetica" charset="0"/>
                <a:cs typeface="Helvetica" charset="0"/>
                <a:sym typeface="Helvetica" charset="0"/>
              </a:rPr>
              <a:t>      Whichever is applicable.”</a:t>
            </a:r>
            <a:endParaRPr lang="en-US" sz="1300" dirty="0">
              <a:latin typeface="Helvetica" charset="0"/>
              <a:sym typeface="Helvetica" charset="0"/>
            </a:endParaRPr>
          </a:p>
          <a:p>
            <a:pPr algn="just">
              <a:spcBef>
                <a:spcPts val="540"/>
              </a:spcBef>
            </a:pPr>
            <a:endParaRPr lang="en-US" sz="1300" dirty="0">
              <a:latin typeface="Helvetica" charset="0"/>
              <a:sym typeface="Helvetica" charset="0"/>
            </a:endParaRPr>
          </a:p>
          <a:p>
            <a:pPr algn="just">
              <a:spcBef>
                <a:spcPts val="540"/>
              </a:spcBef>
            </a:pPr>
            <a:r>
              <a:rPr lang="en-US" sz="1300" dirty="0">
                <a:latin typeface="Helvetica" charset="0"/>
                <a:ea typeface="Helvetica" charset="0"/>
                <a:cs typeface="Helvetica" charset="0"/>
                <a:sym typeface="Helvetica" charset="0"/>
                <a:hlinkClick r:id="rId3"/>
              </a:rPr>
              <a:t>Comcast</a:t>
            </a:r>
            <a:r>
              <a:rPr lang="en-US" sz="1300" dirty="0">
                <a:latin typeface="Helvetica" charset="0"/>
                <a:ea typeface="Helvetica" charset="0"/>
                <a:cs typeface="Helvetica" charset="0"/>
                <a:sym typeface="Helvetica" charset="0"/>
              </a:rPr>
              <a:t>:</a:t>
            </a:r>
            <a:endParaRPr lang="en-US" sz="1300" dirty="0">
              <a:latin typeface="Helvetica" charset="0"/>
              <a:sym typeface="Helvetica" charset="0"/>
            </a:endParaRPr>
          </a:p>
          <a:p>
            <a:pPr algn="just">
              <a:spcBef>
                <a:spcPts val="540"/>
              </a:spcBef>
            </a:pPr>
            <a:r>
              <a:rPr lang="en-US" sz="1300" dirty="0">
                <a:latin typeface="Helvetica" charset="0"/>
                <a:ea typeface="Helvetica" charset="0"/>
                <a:cs typeface="Helvetica" charset="0"/>
                <a:sym typeface="Helvetica" charset="0"/>
              </a:rPr>
              <a:t>“Applicants will be responded to within a reasonable timeframe to discuss their request.”</a:t>
            </a:r>
            <a:endParaRPr lang="en-US" sz="1300" dirty="0">
              <a:latin typeface="Helvetica" charset="0"/>
              <a:sym typeface="Helvetica" charset="0"/>
            </a:endParaRPr>
          </a:p>
          <a:p>
            <a:endParaRPr lang="en-US" sz="1300" dirty="0">
              <a:solidFill>
                <a:srgbClr val="3F3F3F"/>
              </a:solidFill>
              <a:latin typeface="Helvetica" charset="0"/>
              <a:sym typeface="Helvetica" charset="0"/>
            </a:endParaRPr>
          </a:p>
          <a:p>
            <a:pPr algn="just">
              <a:lnSpc>
                <a:spcPct val="110000"/>
              </a:lnSpc>
              <a:spcBef>
                <a:spcPts val="900"/>
              </a:spcBef>
            </a:pPr>
            <a:r>
              <a:rPr lang="en-US" sz="1300" dirty="0">
                <a:latin typeface="Helvetica" charset="0"/>
                <a:ea typeface="Helvetica" charset="0"/>
                <a:cs typeface="Helvetica" charset="0"/>
                <a:sym typeface="Helvetica" charset="0"/>
              </a:rPr>
              <a:t>This last one is only slightly different from the better language of AT&amp;T’s Peering policy from which it was most likely derived:</a:t>
            </a:r>
            <a:endParaRPr lang="en-US" sz="1300" dirty="0">
              <a:latin typeface="Helvetica" charset="0"/>
              <a:sym typeface="Helvetica" charset="0"/>
            </a:endParaRPr>
          </a:p>
          <a:p>
            <a:pPr algn="just">
              <a:spcBef>
                <a:spcPts val="540"/>
              </a:spcBef>
            </a:pPr>
            <a:r>
              <a:rPr lang="en-US" sz="1300" dirty="0">
                <a:latin typeface="Helvetica" charset="0"/>
                <a:ea typeface="Helvetica" charset="0"/>
                <a:cs typeface="Helvetica" charset="0"/>
                <a:sym typeface="Helvetica" charset="0"/>
              </a:rPr>
              <a:t>“Potential peers will be contacted within a reasonable timeframe to discuss their requests.” --AT&amp;T</a:t>
            </a:r>
            <a:endParaRPr lang="en-US" sz="1300" dirty="0">
              <a:latin typeface="Helvetica" charset="0"/>
              <a:sym typeface="Helvetica"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3" name="Rectangle 1"/>
          <p:cNvSpPr>
            <a:spLocks noGrp="1" noChangeArrowheads="1"/>
          </p:cNvSpPr>
          <p:nvPr>
            <p:ph type="title"/>
          </p:nvPr>
        </p:nvSpPr>
        <p:spPr>
          <a:ln/>
        </p:spPr>
        <p:txBody>
          <a:bodyPr/>
          <a:lstStyle/>
          <a:p>
            <a:r>
              <a:rPr lang="en-US"/>
              <a:t>Interesting Observations</a:t>
            </a:r>
          </a:p>
        </p:txBody>
      </p:sp>
      <p:sp>
        <p:nvSpPr>
          <p:cNvPr id="38914" name="Rectangle 2"/>
          <p:cNvSpPr>
            <a:spLocks noGrp="1" noChangeArrowheads="1"/>
          </p:cNvSpPr>
          <p:nvPr>
            <p:ph type="body" idx="1"/>
          </p:nvPr>
        </p:nvSpPr>
        <p:spPr>
          <a:ln/>
        </p:spPr>
        <p:txBody>
          <a:bodyPr rIns="411480"/>
          <a:lstStyle/>
          <a:p>
            <a:pPr>
              <a:lnSpc>
                <a:spcPct val="110000"/>
              </a:lnSpc>
            </a:pPr>
            <a:r>
              <a:rPr lang="en-US" sz="1300" b="1" dirty="0">
                <a:latin typeface="Helvetica" charset="0"/>
                <a:ea typeface="Helvetica" charset="0"/>
                <a:cs typeface="Helvetica" charset="0"/>
                <a:sym typeface="Helvetica" charset="0"/>
              </a:rPr>
              <a:t>Redundancy has a Common Clause:</a:t>
            </a:r>
            <a:endParaRPr lang="en-US" sz="1300" b="1" dirty="0">
              <a:latin typeface="Helvetica" charset="0"/>
              <a:ea typeface="ヒラギノ角ゴ ProN W6" charset="-128"/>
              <a:cs typeface="ヒラギノ角ゴ ProN W6" charset="-128"/>
              <a:sym typeface="Helvetica" charset="0"/>
            </a:endParaRPr>
          </a:p>
          <a:p>
            <a:pPr>
              <a:lnSpc>
                <a:spcPct val="110000"/>
              </a:lnSpc>
              <a:spcBef>
                <a:spcPts val="900"/>
              </a:spcBef>
            </a:pPr>
            <a:r>
              <a:rPr lang="en-US" sz="1300" dirty="0">
                <a:latin typeface="Helvetica" charset="0"/>
                <a:ea typeface="Helvetica" charset="0"/>
                <a:cs typeface="Helvetica" charset="0"/>
                <a:sym typeface="Helvetica" charset="0"/>
              </a:rPr>
              <a:t>Peer must operate a fully redundant network capable of handling a </a:t>
            </a:r>
            <a:r>
              <a:rPr lang="en-US" sz="1300" u="sng" dirty="0">
                <a:latin typeface="Helvetica" charset="0"/>
                <a:ea typeface="Helvetica" charset="0"/>
                <a:cs typeface="Helvetica" charset="0"/>
                <a:sym typeface="Helvetica" charset="0"/>
              </a:rPr>
              <a:t>single-node</a:t>
            </a:r>
            <a:r>
              <a:rPr lang="en-US" sz="1300" dirty="0">
                <a:latin typeface="Helvetica" charset="0"/>
                <a:ea typeface="Helvetica" charset="0"/>
                <a:cs typeface="Helvetica" charset="0"/>
                <a:sym typeface="Helvetica" charset="0"/>
              </a:rPr>
              <a:t> </a:t>
            </a:r>
            <a:r>
              <a:rPr lang="en-US" sz="1300" u="sng" dirty="0">
                <a:latin typeface="Helvetica" charset="0"/>
                <a:ea typeface="Helvetica" charset="0"/>
                <a:cs typeface="Helvetica" charset="0"/>
                <a:sym typeface="Helvetica" charset="0"/>
              </a:rPr>
              <a:t>outage</a:t>
            </a:r>
            <a:r>
              <a:rPr lang="en-US" sz="1300" dirty="0">
                <a:latin typeface="Helvetica" charset="0"/>
                <a:ea typeface="Helvetica" charset="0"/>
                <a:cs typeface="Helvetica" charset="0"/>
                <a:sym typeface="Helvetica" charset="0"/>
              </a:rPr>
              <a:t> in each network without significantly affecting the traffic being exchanged. – </a:t>
            </a:r>
            <a:r>
              <a:rPr lang="en-US" sz="1300" dirty="0" err="1">
                <a:latin typeface="Helvetica" charset="0"/>
                <a:ea typeface="Helvetica" charset="0"/>
                <a:cs typeface="Helvetica" charset="0"/>
                <a:sym typeface="Helvetica" charset="0"/>
              </a:rPr>
              <a:t>LambdaNet</a:t>
            </a:r>
            <a:endParaRPr lang="en-US" sz="1300" dirty="0">
              <a:latin typeface="Helvetica" charset="0"/>
              <a:sym typeface="Helvetica" charset="0"/>
            </a:endParaRPr>
          </a:p>
          <a:p>
            <a:pPr>
              <a:spcBef>
                <a:spcPts val="900"/>
              </a:spcBef>
            </a:pPr>
            <a:r>
              <a:rPr lang="en-US" sz="1300" dirty="0">
                <a:latin typeface="Helvetica" charset="0"/>
                <a:ea typeface="Helvetica" charset="0"/>
                <a:cs typeface="Helvetica" charset="0"/>
                <a:sym typeface="Helvetica" charset="0"/>
              </a:rPr>
              <a:t>Each Network must operate a network with sufficient redundancy and capacity that the failure of a </a:t>
            </a:r>
            <a:r>
              <a:rPr lang="en-US" sz="1300" u="sng" dirty="0">
                <a:latin typeface="Helvetica" charset="0"/>
                <a:ea typeface="Helvetica" charset="0"/>
                <a:cs typeface="Helvetica" charset="0"/>
                <a:sym typeface="Helvetica" charset="0"/>
              </a:rPr>
              <a:t>single node</a:t>
            </a:r>
            <a:r>
              <a:rPr lang="en-US" sz="1300" dirty="0">
                <a:latin typeface="Helvetica" charset="0"/>
                <a:ea typeface="Helvetica" charset="0"/>
                <a:cs typeface="Helvetica" charset="0"/>
                <a:sym typeface="Helvetica" charset="0"/>
              </a:rPr>
              <a:t> will not significantly affect performance. – </a:t>
            </a:r>
            <a:r>
              <a:rPr lang="en-US" sz="1300" dirty="0" err="1">
                <a:latin typeface="Helvetica" charset="0"/>
                <a:ea typeface="Helvetica" charset="0"/>
                <a:cs typeface="Helvetica" charset="0"/>
                <a:sym typeface="Helvetica" charset="0"/>
              </a:rPr>
              <a:t>AboveNet</a:t>
            </a:r>
            <a:endParaRPr lang="en-US" sz="1300" dirty="0">
              <a:latin typeface="Helvetica" charset="0"/>
              <a:sym typeface="Helvetica" charset="0"/>
            </a:endParaRPr>
          </a:p>
          <a:p>
            <a:pPr>
              <a:spcBef>
                <a:spcPts val="900"/>
              </a:spcBef>
            </a:pPr>
            <a:r>
              <a:rPr lang="en-US" sz="1300" dirty="0">
                <a:latin typeface="Helvetica" charset="0"/>
                <a:ea typeface="Helvetica" charset="0"/>
                <a:cs typeface="Helvetica" charset="0"/>
                <a:sym typeface="Helvetica" charset="0"/>
              </a:rPr>
              <a:t>Each Internet Network must operate a fully redundant network, capable of handling a simultaneous </a:t>
            </a:r>
            <a:r>
              <a:rPr lang="en-US" sz="1300" u="sng" dirty="0">
                <a:latin typeface="Helvetica" charset="0"/>
                <a:ea typeface="Helvetica" charset="0"/>
                <a:cs typeface="Helvetica" charset="0"/>
                <a:sym typeface="Helvetica" charset="0"/>
              </a:rPr>
              <a:t>single-node</a:t>
            </a:r>
            <a:r>
              <a:rPr lang="en-US" sz="1300" dirty="0">
                <a:latin typeface="Helvetica" charset="0"/>
                <a:ea typeface="Helvetica" charset="0"/>
                <a:cs typeface="Helvetica" charset="0"/>
                <a:sym typeface="Helvetica" charset="0"/>
              </a:rPr>
              <a:t> </a:t>
            </a:r>
            <a:r>
              <a:rPr lang="en-US" sz="1300" u="sng" dirty="0">
                <a:latin typeface="Helvetica" charset="0"/>
                <a:ea typeface="Helvetica" charset="0"/>
                <a:cs typeface="Helvetica" charset="0"/>
                <a:sym typeface="Helvetica" charset="0"/>
              </a:rPr>
              <a:t>outage</a:t>
            </a:r>
            <a:r>
              <a:rPr lang="en-US" sz="1300" dirty="0">
                <a:latin typeface="Helvetica" charset="0"/>
                <a:ea typeface="Helvetica" charset="0"/>
                <a:cs typeface="Helvetica" charset="0"/>
                <a:sym typeface="Helvetica" charset="0"/>
              </a:rPr>
              <a:t> in each network without significantly affecting the performance of the traffic being exchanged. – Verizon</a:t>
            </a:r>
            <a:endParaRPr lang="en-US" sz="1300" dirty="0">
              <a:latin typeface="Helvetica" charset="0"/>
              <a:sym typeface="Helvetica" charset="0"/>
            </a:endParaRPr>
          </a:p>
          <a:p>
            <a:pPr>
              <a:spcBef>
                <a:spcPts val="900"/>
              </a:spcBef>
            </a:pPr>
            <a:r>
              <a:rPr lang="en-US" sz="1300" dirty="0">
                <a:latin typeface="Helvetica" charset="0"/>
                <a:ea typeface="Helvetica" charset="0"/>
                <a:cs typeface="Helvetica" charset="0"/>
                <a:sym typeface="Helvetica" charset="0"/>
              </a:rPr>
              <a:t>Applicant must operate a fully redundant network capable of handling a </a:t>
            </a:r>
            <a:r>
              <a:rPr lang="en-US" sz="1300" u="sng" dirty="0">
                <a:latin typeface="Helvetica" charset="0"/>
                <a:ea typeface="Helvetica" charset="0"/>
                <a:cs typeface="Helvetica" charset="0"/>
                <a:sym typeface="Helvetica" charset="0"/>
              </a:rPr>
              <a:t>single-node</a:t>
            </a:r>
            <a:r>
              <a:rPr lang="en-US" sz="1300" dirty="0">
                <a:latin typeface="Helvetica" charset="0"/>
                <a:ea typeface="Helvetica" charset="0"/>
                <a:cs typeface="Helvetica" charset="0"/>
                <a:sym typeface="Helvetica" charset="0"/>
              </a:rPr>
              <a:t> </a:t>
            </a:r>
            <a:r>
              <a:rPr lang="en-US" sz="1300" u="sng" dirty="0">
                <a:latin typeface="Helvetica" charset="0"/>
                <a:ea typeface="Helvetica" charset="0"/>
                <a:cs typeface="Helvetica" charset="0"/>
                <a:sym typeface="Helvetica" charset="0"/>
              </a:rPr>
              <a:t>outage</a:t>
            </a:r>
            <a:r>
              <a:rPr lang="en-US" sz="1300" dirty="0">
                <a:latin typeface="Helvetica" charset="0"/>
                <a:ea typeface="Helvetica" charset="0"/>
                <a:cs typeface="Helvetica" charset="0"/>
                <a:sym typeface="Helvetica" charset="0"/>
              </a:rPr>
              <a:t> in each network without significantly affecting the traffic being exchanged. – ATDN</a:t>
            </a:r>
            <a:endParaRPr lang="en-US" sz="1300" dirty="0">
              <a:latin typeface="Helvetica" charset="0"/>
              <a:sym typeface="Helvetica" charset="0"/>
            </a:endParaRPr>
          </a:p>
          <a:p>
            <a:pPr>
              <a:spcBef>
                <a:spcPts val="900"/>
              </a:spcBef>
            </a:pPr>
            <a:r>
              <a:rPr lang="en-US" sz="1300" dirty="0">
                <a:latin typeface="Helvetica" charset="0"/>
                <a:ea typeface="Helvetica" charset="0"/>
                <a:cs typeface="Helvetica" charset="0"/>
                <a:sym typeface="Helvetica" charset="0"/>
              </a:rPr>
              <a:t>Where did this clause come from and what is this </a:t>
            </a:r>
            <a:r>
              <a:rPr lang="en-US" sz="1300" u="sng" dirty="0">
                <a:latin typeface="Helvetica" charset="0"/>
                <a:ea typeface="Helvetica" charset="0"/>
                <a:cs typeface="Helvetica" charset="0"/>
                <a:sym typeface="Helvetica" charset="0"/>
              </a:rPr>
              <a:t>single-node outage</a:t>
            </a:r>
            <a:r>
              <a:rPr lang="en-US" sz="1300" dirty="0">
                <a:latin typeface="Helvetica" charset="0"/>
                <a:ea typeface="Helvetica" charset="0"/>
                <a:cs typeface="Helvetica" charset="0"/>
                <a:sym typeface="Helvetica" charset="0"/>
              </a:rPr>
              <a:t>?  </a:t>
            </a:r>
            <a:r>
              <a:rPr lang="en-US" sz="1300" dirty="0" err="1">
                <a:latin typeface="Helvetica" charset="0"/>
                <a:ea typeface="Helvetica" charset="0"/>
                <a:cs typeface="Helvetica" charset="0"/>
                <a:sym typeface="Helvetica" charset="0"/>
              </a:rPr>
              <a:t>DrPeering</a:t>
            </a:r>
            <a:r>
              <a:rPr lang="en-US" sz="1300" dirty="0">
                <a:latin typeface="Helvetica" charset="0"/>
                <a:ea typeface="Helvetica" charset="0"/>
                <a:cs typeface="Helvetica" charset="0"/>
                <a:sym typeface="Helvetica" charset="0"/>
              </a:rPr>
              <a:t> is guessing that this means that no single node on either network can go out and adversely affect peering. There was some discussion when we raised this with the peering community and there were a couple different views on what it meant, and the intention of the clause.  Meaning : Redundancy is a good thing, we require it in peer networks.</a:t>
            </a:r>
            <a:endParaRPr lang="en-US" sz="1300" dirty="0">
              <a:latin typeface="Helvetica" charset="0"/>
              <a:sym typeface="Helvetica" charset="0"/>
            </a:endParaRPr>
          </a:p>
          <a:p>
            <a:pPr algn="just">
              <a:lnSpc>
                <a:spcPct val="110000"/>
              </a:lnSpc>
              <a:spcBef>
                <a:spcPts val="900"/>
              </a:spcBef>
            </a:pPr>
            <a:endParaRPr lang="en-US" sz="1300" dirty="0">
              <a:latin typeface="Helvetica" charset="0"/>
              <a:sym typeface="Helvetica"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p:txBody>
          <a:bodyPr/>
          <a:lstStyle/>
          <a:p>
            <a:r>
              <a:rPr lang="en-US" dirty="0" smtClean="0"/>
              <a:t>What do Peering  Policies look like?</a:t>
            </a:r>
          </a:p>
          <a:p>
            <a:r>
              <a:rPr lang="en-US" dirty="0" smtClean="0"/>
              <a:t>Are there standard templates?</a:t>
            </a:r>
          </a:p>
          <a:p>
            <a:r>
              <a:rPr lang="en-US" dirty="0" smtClean="0"/>
              <a:t>Are there standard clauses?</a:t>
            </a:r>
          </a:p>
          <a:p>
            <a:r>
              <a:rPr lang="en-US" dirty="0" smtClean="0"/>
              <a:t>Are there categories of clauses to consider?</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Rectangle 1"/>
          <p:cNvSpPr>
            <a:spLocks noGrp="1" noChangeArrowheads="1"/>
          </p:cNvSpPr>
          <p:nvPr>
            <p:ph type="title"/>
          </p:nvPr>
        </p:nvSpPr>
        <p:spPr>
          <a:ln/>
        </p:spPr>
        <p:txBody>
          <a:bodyPr/>
          <a:lstStyle/>
          <a:p>
            <a:r>
              <a:rPr lang="en-US"/>
              <a:t>Peering Team</a:t>
            </a:r>
          </a:p>
        </p:txBody>
      </p:sp>
      <p:sp>
        <p:nvSpPr>
          <p:cNvPr id="39938" name="Rectangle 2"/>
          <p:cNvSpPr>
            <a:spLocks noGrp="1" noChangeArrowheads="1"/>
          </p:cNvSpPr>
          <p:nvPr>
            <p:ph type="body" idx="1"/>
          </p:nvPr>
        </p:nvSpPr>
        <p:spPr>
          <a:ln/>
        </p:spPr>
        <p:txBody>
          <a:bodyPr/>
          <a:lstStyle/>
          <a:p>
            <a:pPr marL="628650"/>
            <a:r>
              <a:rPr lang="en-US" dirty="0"/>
              <a:t>How many people</a:t>
            </a:r>
          </a:p>
          <a:p>
            <a:pPr marL="628650"/>
            <a:r>
              <a:rPr lang="en-US" dirty="0"/>
              <a:t>multi-disciplines</a:t>
            </a:r>
          </a:p>
          <a:p>
            <a:pPr marL="628650"/>
            <a:r>
              <a:rPr lang="en-US" dirty="0"/>
              <a:t>what roles do they play</a:t>
            </a:r>
          </a:p>
          <a:p>
            <a:pPr marL="628650"/>
            <a:r>
              <a:rPr lang="en-US" dirty="0"/>
              <a:t>rotation to handle peering requests?</a:t>
            </a:r>
          </a:p>
          <a:p>
            <a:pPr marL="628650"/>
            <a:r>
              <a:rPr lang="en-US" dirty="0"/>
              <a:t>weekly?</a:t>
            </a:r>
          </a:p>
          <a:p>
            <a:pPr marL="628650"/>
            <a:r>
              <a:rPr lang="en-US" dirty="0"/>
              <a:t>Review Peering Session Process?</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Rectangle 1"/>
          <p:cNvSpPr>
            <a:spLocks noGrp="1" noChangeArrowheads="1"/>
          </p:cNvSpPr>
          <p:nvPr>
            <p:ph type="title"/>
          </p:nvPr>
        </p:nvSpPr>
        <p:spPr>
          <a:ln/>
        </p:spPr>
        <p:txBody>
          <a:bodyPr/>
          <a:lstStyle/>
          <a:p>
            <a:r>
              <a:rPr lang="en-US"/>
              <a:t>Process to make our peering policy</a:t>
            </a:r>
          </a:p>
        </p:txBody>
      </p:sp>
      <p:sp>
        <p:nvSpPr>
          <p:cNvPr id="40962" name="Rectangle 2"/>
          <p:cNvSpPr>
            <a:spLocks noGrp="1" noChangeArrowheads="1"/>
          </p:cNvSpPr>
          <p:nvPr>
            <p:ph type="body" idx="1"/>
          </p:nvPr>
        </p:nvSpPr>
        <p:spPr>
          <a:xfrm>
            <a:off x="788670" y="1943100"/>
            <a:ext cx="7360920" cy="4023360"/>
          </a:xfrm>
          <a:ln/>
        </p:spPr>
        <p:txBody>
          <a:bodyPr/>
          <a:lstStyle/>
          <a:p>
            <a:pPr marL="628650"/>
            <a:r>
              <a:rPr lang="en-US" dirty="0"/>
              <a:t>Policy Clause List document</a:t>
            </a:r>
          </a:p>
          <a:p>
            <a:pPr marL="628650"/>
            <a:r>
              <a:rPr lang="en-US" dirty="0"/>
              <a:t>Select the ones you like best</a:t>
            </a:r>
          </a:p>
          <a:p>
            <a:pPr marL="628650"/>
            <a:r>
              <a:rPr lang="en-US" dirty="0"/>
              <a:t>OR </a:t>
            </a:r>
          </a:p>
          <a:p>
            <a:pPr marL="628650"/>
            <a:r>
              <a:rPr lang="en-US" dirty="0"/>
              <a:t>Start with AT&amp;T or Comcast Policy</a:t>
            </a:r>
          </a:p>
          <a:p>
            <a:pPr marL="628650"/>
            <a:r>
              <a:rPr lang="en-US" dirty="0"/>
              <a:t>Add/Delete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ln/>
        </p:spPr>
        <p:txBody>
          <a:bodyPr/>
          <a:lstStyle/>
          <a:p>
            <a:r>
              <a:rPr lang="en-US"/>
              <a:t>Peering Inclinations</a:t>
            </a:r>
          </a:p>
        </p:txBody>
      </p:sp>
      <p:sp>
        <p:nvSpPr>
          <p:cNvPr id="17410" name="Rectangle 2"/>
          <p:cNvSpPr>
            <a:spLocks noGrp="1" noChangeArrowheads="1"/>
          </p:cNvSpPr>
          <p:nvPr>
            <p:ph type="body" idx="1"/>
          </p:nvPr>
        </p:nvSpPr>
        <p:spPr>
          <a:xfrm>
            <a:off x="457200" y="2297430"/>
            <a:ext cx="8229600" cy="4525963"/>
          </a:xfrm>
          <a:ln/>
        </p:spPr>
        <p:txBody>
          <a:bodyPr/>
          <a:lstStyle/>
          <a:p>
            <a:pPr marL="628650">
              <a:buNone/>
            </a:pPr>
            <a:r>
              <a:rPr lang="en-US" dirty="0"/>
              <a:t>Peering Policies</a:t>
            </a:r>
            <a:r>
              <a:rPr lang="en-US" dirty="0" smtClean="0"/>
              <a:t> are along a Spectrum</a:t>
            </a:r>
            <a:endParaRPr lang="en-US" dirty="0"/>
          </a:p>
          <a:p>
            <a:pPr marL="628650"/>
            <a:r>
              <a:rPr lang="en-US" dirty="0"/>
              <a:t>Open - will peer with anyone</a:t>
            </a:r>
          </a:p>
          <a:p>
            <a:pPr marL="628650"/>
            <a:r>
              <a:rPr lang="en-US" dirty="0"/>
              <a:t>Selective - will peer but some pre-</a:t>
            </a:r>
            <a:r>
              <a:rPr lang="en-US" dirty="0" err="1"/>
              <a:t>reqs</a:t>
            </a:r>
            <a:endParaRPr lang="en-US" dirty="0"/>
          </a:p>
          <a:p>
            <a:pPr marL="628650"/>
            <a:r>
              <a:rPr lang="en-US" dirty="0"/>
              <a:t>Restrictive - inclination not to peer with anyone else</a:t>
            </a:r>
          </a:p>
          <a:p>
            <a:pPr marL="628650"/>
            <a:r>
              <a:rPr lang="en-US" dirty="0"/>
              <a:t>No-Peering - inclination not to peer</a:t>
            </a:r>
          </a:p>
        </p:txBody>
      </p:sp>
      <p:grpSp>
        <p:nvGrpSpPr>
          <p:cNvPr id="9" name="Group 8"/>
          <p:cNvGrpSpPr/>
          <p:nvPr/>
        </p:nvGrpSpPr>
        <p:grpSpPr>
          <a:xfrm>
            <a:off x="822960" y="1463040"/>
            <a:ext cx="7498080" cy="480060"/>
            <a:chOff x="822960" y="1897380"/>
            <a:chExt cx="7498080" cy="480060"/>
          </a:xfrm>
        </p:grpSpPr>
        <p:sp>
          <p:nvSpPr>
            <p:cNvPr id="17411" name="Rectangle 3"/>
            <p:cNvSpPr>
              <a:spLocks/>
            </p:cNvSpPr>
            <p:nvPr/>
          </p:nvSpPr>
          <p:spPr bwMode="auto">
            <a:xfrm>
              <a:off x="822960" y="1897380"/>
              <a:ext cx="6572250" cy="400050"/>
            </a:xfrm>
            <a:prstGeom prst="rect">
              <a:avLst/>
            </a:prstGeom>
            <a:gradFill rotWithShape="0">
              <a:gsLst>
                <a:gs pos="0">
                  <a:srgbClr val="00FF00"/>
                </a:gs>
                <a:gs pos="2072">
                  <a:srgbClr val="00FF00"/>
                </a:gs>
                <a:gs pos="60622">
                  <a:srgbClr val="7F7F00"/>
                </a:gs>
                <a:gs pos="87564">
                  <a:srgbClr val="FF0000"/>
                </a:gs>
                <a:gs pos="100000">
                  <a:srgbClr val="FF0000"/>
                </a:gs>
              </a:gsLst>
              <a:lin ang="0" scaled="1"/>
            </a:gradFill>
            <a:ln w="12700" cap="flat">
              <a:noFill/>
              <a:miter lim="800000"/>
              <a:headEnd type="none" w="med" len="med"/>
              <a:tailEnd type="none" w="med" len="med"/>
            </a:ln>
          </p:spPr>
          <p:txBody>
            <a:bodyPr lIns="0" tIns="0" rIns="0" bIns="0">
              <a:prstTxWarp prst="textNoShape">
                <a:avLst/>
              </a:prstTxWarp>
            </a:bodyPr>
            <a:lstStyle/>
            <a:p>
              <a:endParaRPr lang="en-US"/>
            </a:p>
          </p:txBody>
        </p:sp>
        <p:sp>
          <p:nvSpPr>
            <p:cNvPr id="17412" name="Rectangle 4"/>
            <p:cNvSpPr>
              <a:spLocks/>
            </p:cNvSpPr>
            <p:nvPr/>
          </p:nvSpPr>
          <p:spPr bwMode="auto">
            <a:xfrm>
              <a:off x="891540" y="1943100"/>
              <a:ext cx="731520" cy="411480"/>
            </a:xfrm>
            <a:prstGeom prst="rect">
              <a:avLst/>
            </a:prstGeom>
            <a:noFill/>
            <a:ln w="12700" cap="flat">
              <a:noFill/>
              <a:miter lim="800000"/>
              <a:headEnd type="none" w="med" len="med"/>
              <a:tailEnd type="none" w="med" len="med"/>
            </a:ln>
          </p:spPr>
          <p:txBody>
            <a:bodyPr lIns="45720" tIns="45720" rIns="45720" bIns="45720">
              <a:prstTxWarp prst="textNoShape">
                <a:avLst/>
              </a:prstTxWarp>
            </a:bodyPr>
            <a:lstStyle/>
            <a:p>
              <a:pPr>
                <a:lnSpc>
                  <a:spcPct val="110000"/>
                </a:lnSpc>
                <a:spcBef>
                  <a:spcPts val="900"/>
                </a:spcBef>
              </a:pPr>
              <a:r>
                <a:rPr lang="en-US" sz="1600" b="1" dirty="0">
                  <a:solidFill>
                    <a:srgbClr val="3F3F3F"/>
                  </a:solidFill>
                  <a:latin typeface="Helvetica" charset="0"/>
                  <a:ea typeface="Helvetica" charset="0"/>
                  <a:cs typeface="Helvetica" charset="0"/>
                  <a:sym typeface="Helvetica" charset="0"/>
                </a:rPr>
                <a:t>OPEN</a:t>
              </a:r>
            </a:p>
          </p:txBody>
        </p:sp>
        <p:sp>
          <p:nvSpPr>
            <p:cNvPr id="17413" name="Rectangle 5"/>
            <p:cNvSpPr>
              <a:spLocks/>
            </p:cNvSpPr>
            <p:nvPr/>
          </p:nvSpPr>
          <p:spPr bwMode="auto">
            <a:xfrm>
              <a:off x="5852160" y="1943100"/>
              <a:ext cx="1543050" cy="434340"/>
            </a:xfrm>
            <a:prstGeom prst="rect">
              <a:avLst/>
            </a:prstGeom>
            <a:noFill/>
            <a:ln w="12700" cap="flat">
              <a:noFill/>
              <a:miter lim="800000"/>
              <a:headEnd type="none" w="med" len="med"/>
              <a:tailEnd type="none" w="med" len="med"/>
            </a:ln>
          </p:spPr>
          <p:txBody>
            <a:bodyPr lIns="45720" tIns="45720" rIns="45720" bIns="45720">
              <a:prstTxWarp prst="textNoShape">
                <a:avLst/>
              </a:prstTxWarp>
            </a:bodyPr>
            <a:lstStyle/>
            <a:p>
              <a:pPr>
                <a:lnSpc>
                  <a:spcPct val="110000"/>
                </a:lnSpc>
                <a:spcBef>
                  <a:spcPts val="900"/>
                </a:spcBef>
              </a:pPr>
              <a:r>
                <a:rPr lang="en-US" sz="1600" b="1" dirty="0">
                  <a:solidFill>
                    <a:srgbClr val="3F3F3F"/>
                  </a:solidFill>
                  <a:latin typeface="Helvetica" charset="0"/>
                  <a:ea typeface="Helvetica" charset="0"/>
                  <a:cs typeface="Helvetica" charset="0"/>
                  <a:sym typeface="Helvetica" charset="0"/>
                </a:rPr>
                <a:t>RESTRICTED</a:t>
              </a:r>
            </a:p>
          </p:txBody>
        </p:sp>
        <p:sp>
          <p:nvSpPr>
            <p:cNvPr id="17414" name="Rectangle 6"/>
            <p:cNvSpPr>
              <a:spLocks/>
            </p:cNvSpPr>
            <p:nvPr/>
          </p:nvSpPr>
          <p:spPr bwMode="auto">
            <a:xfrm>
              <a:off x="3028950" y="1931670"/>
              <a:ext cx="1543050" cy="422910"/>
            </a:xfrm>
            <a:prstGeom prst="rect">
              <a:avLst/>
            </a:prstGeom>
            <a:noFill/>
            <a:ln w="12700" cap="flat">
              <a:noFill/>
              <a:miter lim="800000"/>
              <a:headEnd type="none" w="med" len="med"/>
              <a:tailEnd type="none" w="med" len="med"/>
            </a:ln>
          </p:spPr>
          <p:txBody>
            <a:bodyPr lIns="45720" tIns="45720" rIns="45720" bIns="45720">
              <a:prstTxWarp prst="textNoShape">
                <a:avLst/>
              </a:prstTxWarp>
            </a:bodyPr>
            <a:lstStyle/>
            <a:p>
              <a:pPr>
                <a:lnSpc>
                  <a:spcPct val="110000"/>
                </a:lnSpc>
                <a:spcBef>
                  <a:spcPts val="900"/>
                </a:spcBef>
              </a:pPr>
              <a:r>
                <a:rPr lang="en-US" sz="1600" b="1" dirty="0">
                  <a:solidFill>
                    <a:srgbClr val="3F3F3F"/>
                  </a:solidFill>
                  <a:latin typeface="Helvetica" charset="0"/>
                  <a:ea typeface="Helvetica" charset="0"/>
                  <a:cs typeface="Helvetica" charset="0"/>
                  <a:sym typeface="Helvetica" charset="0"/>
                </a:rPr>
                <a:t>SELECTIVE</a:t>
              </a:r>
            </a:p>
          </p:txBody>
        </p:sp>
        <p:sp>
          <p:nvSpPr>
            <p:cNvPr id="17415" name="Rectangle 7"/>
            <p:cNvSpPr>
              <a:spLocks/>
            </p:cNvSpPr>
            <p:nvPr/>
          </p:nvSpPr>
          <p:spPr bwMode="auto">
            <a:xfrm>
              <a:off x="7395210" y="1897380"/>
              <a:ext cx="925830" cy="400050"/>
            </a:xfrm>
            <a:prstGeom prst="rect">
              <a:avLst/>
            </a:prstGeom>
            <a:solidFill>
              <a:schemeClr val="accent1"/>
            </a:solidFill>
            <a:ln w="12700" cap="flat">
              <a:noFill/>
              <a:miter lim="800000"/>
              <a:headEnd type="none" w="med" len="med"/>
              <a:tailEnd type="none" w="med" len="med"/>
            </a:ln>
          </p:spPr>
          <p:txBody>
            <a:bodyPr lIns="45720" tIns="45720" rIns="45720" bIns="45720" anchor="ctr">
              <a:prstTxWarp prst="textNoShape">
                <a:avLst/>
              </a:prstTxWarp>
            </a:bodyPr>
            <a:lstStyle/>
            <a:p>
              <a:pPr>
                <a:lnSpc>
                  <a:spcPct val="110000"/>
                </a:lnSpc>
                <a:spcBef>
                  <a:spcPts val="900"/>
                </a:spcBef>
              </a:pPr>
              <a:r>
                <a:rPr lang="en-US" sz="900" dirty="0">
                  <a:solidFill>
                    <a:srgbClr val="FFFFFF"/>
                  </a:solidFill>
                  <a:latin typeface="Helvetica" charset="0"/>
                  <a:ea typeface="Helvetica" charset="0"/>
                  <a:cs typeface="Helvetica" charset="0"/>
                  <a:sym typeface="Helvetica" charset="0"/>
                </a:rPr>
                <a:t>NO PEERING</a:t>
              </a:r>
            </a:p>
          </p:txBody>
        </p:sp>
      </p:gr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Peering Policy</a:t>
            </a:r>
            <a:endParaRPr lang="en-US" dirty="0"/>
          </a:p>
        </p:txBody>
      </p:sp>
      <p:sp>
        <p:nvSpPr>
          <p:cNvPr id="3" name="Content Placeholder 2"/>
          <p:cNvSpPr>
            <a:spLocks noGrp="1"/>
          </p:cNvSpPr>
          <p:nvPr>
            <p:ph idx="1"/>
          </p:nvPr>
        </p:nvSpPr>
        <p:spPr/>
        <p:txBody>
          <a:bodyPr>
            <a:normAutofit/>
          </a:bodyPr>
          <a:lstStyle/>
          <a:p>
            <a:pPr>
              <a:buNone/>
            </a:pPr>
            <a:r>
              <a:rPr lang="en-US" dirty="0" smtClean="0"/>
              <a:t>An articulation of the Peering Inclination</a:t>
            </a:r>
          </a:p>
          <a:p>
            <a:r>
              <a:rPr lang="en-US" dirty="0" smtClean="0"/>
              <a:t>Open – Encourages peering</a:t>
            </a:r>
          </a:p>
          <a:p>
            <a:r>
              <a:rPr lang="en-US" dirty="0" smtClean="0"/>
              <a:t>Selective – Articulates </a:t>
            </a:r>
            <a:r>
              <a:rPr lang="en-US" dirty="0" err="1" smtClean="0"/>
              <a:t>meetable</a:t>
            </a:r>
            <a:r>
              <a:rPr lang="en-US" dirty="0" smtClean="0"/>
              <a:t> </a:t>
            </a:r>
            <a:r>
              <a:rPr lang="en-US" dirty="0" err="1" smtClean="0"/>
              <a:t>prereqs</a:t>
            </a:r>
            <a:r>
              <a:rPr lang="en-US" dirty="0" smtClean="0"/>
              <a:t> and how to apply</a:t>
            </a:r>
          </a:p>
          <a:p>
            <a:r>
              <a:rPr lang="en-US" dirty="0" smtClean="0"/>
              <a:t>Restrictive – tough/impossible to meet </a:t>
            </a:r>
            <a:r>
              <a:rPr lang="en-US" dirty="0" err="1" smtClean="0"/>
              <a:t>prereqs</a:t>
            </a:r>
            <a:r>
              <a:rPr lang="en-US" dirty="0" smtClean="0"/>
              <a:t>, changing when you do </a:t>
            </a:r>
          </a:p>
          <a:p>
            <a:pPr lvl="1"/>
            <a:r>
              <a:rPr lang="en-US" dirty="0" smtClean="0"/>
              <a:t>may not have publicly available peering policy</a:t>
            </a:r>
          </a:p>
          <a:p>
            <a:r>
              <a:rPr lang="en-US" dirty="0" smtClean="0"/>
              <a:t>No Peering – no peering policy posted</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28 Internet Peering Policies We Surveyed</a:t>
            </a:r>
          </a:p>
        </p:txBody>
      </p:sp>
      <p:sp>
        <p:nvSpPr>
          <p:cNvPr id="3" name="Content Placeholder 2"/>
          <p:cNvSpPr>
            <a:spLocks noGrp="1"/>
          </p:cNvSpPr>
          <p:nvPr>
            <p:ph idx="1"/>
          </p:nvPr>
        </p:nvSpPr>
        <p:spPr>
          <a:xfrm>
            <a:off x="341313" y="1600200"/>
            <a:ext cx="3460750" cy="4525963"/>
          </a:xfrm>
        </p:spPr>
        <p:txBody>
          <a:bodyPr>
            <a:noAutofit/>
          </a:bodyPr>
          <a:lstStyle/>
          <a:p>
            <a:r>
              <a:rPr lang="en-US" sz="2400" dirty="0" smtClean="0"/>
              <a:t>AT&amp;T</a:t>
            </a:r>
          </a:p>
          <a:p>
            <a:r>
              <a:rPr lang="en-US" sz="2400" dirty="0" smtClean="0"/>
              <a:t>Speakeasy</a:t>
            </a:r>
          </a:p>
          <a:p>
            <a:r>
              <a:rPr lang="en-US" sz="2400" dirty="0" smtClean="0"/>
              <a:t>Hurricane Electric</a:t>
            </a:r>
          </a:p>
          <a:p>
            <a:r>
              <a:rPr lang="en-US" sz="2400" dirty="0" err="1" smtClean="0"/>
              <a:t>AboveNet</a:t>
            </a:r>
            <a:endParaRPr lang="en-US" sz="2400" dirty="0" smtClean="0"/>
          </a:p>
          <a:p>
            <a:r>
              <a:rPr lang="en-US" sz="2400" dirty="0" smtClean="0"/>
              <a:t>Verizon</a:t>
            </a:r>
          </a:p>
          <a:p>
            <a:r>
              <a:rPr lang="en-US" sz="2400" dirty="0" smtClean="0"/>
              <a:t>ATDN</a:t>
            </a:r>
          </a:p>
          <a:p>
            <a:r>
              <a:rPr lang="en-US" sz="2400" dirty="0" smtClean="0"/>
              <a:t>Qwest</a:t>
            </a:r>
          </a:p>
          <a:p>
            <a:r>
              <a:rPr lang="en-US" sz="2400" dirty="0" err="1" smtClean="0"/>
              <a:t>InterNAP</a:t>
            </a:r>
            <a:endParaRPr lang="en-US" sz="2400" dirty="0" smtClean="0"/>
          </a:p>
          <a:p>
            <a:r>
              <a:rPr lang="en-US" sz="2400" dirty="0" smtClean="0"/>
              <a:t>Net Access</a:t>
            </a:r>
          </a:p>
          <a:p>
            <a:r>
              <a:rPr lang="en-US" sz="2400" dirty="0" err="1" smtClean="0"/>
              <a:t>TWTelecom</a:t>
            </a:r>
            <a:endParaRPr lang="en-US" sz="2400" dirty="0" smtClean="0"/>
          </a:p>
          <a:p>
            <a:r>
              <a:rPr lang="en-US" sz="2400" dirty="0" err="1" smtClean="0"/>
              <a:t>WVFiber</a:t>
            </a:r>
            <a:endParaRPr lang="en-US" sz="2400" dirty="0" smtClean="0"/>
          </a:p>
        </p:txBody>
      </p:sp>
      <p:sp>
        <p:nvSpPr>
          <p:cNvPr id="4" name="Content Placeholder 2"/>
          <p:cNvSpPr txBox="1">
            <a:spLocks/>
          </p:cNvSpPr>
          <p:nvPr/>
        </p:nvSpPr>
        <p:spPr>
          <a:xfrm>
            <a:off x="4370976" y="1600200"/>
            <a:ext cx="2947399" cy="4525963"/>
          </a:xfrm>
          <a:prstGeom prst="rect">
            <a:avLst/>
          </a:prstGeom>
        </p:spPr>
        <p:txBody>
          <a:bodyPr vert="horz" lIns="91440" tIns="45720" rIns="91440" bIns="45720" rtlCol="0">
            <a:noAutofit/>
          </a:bodyPr>
          <a:lstStyle/>
          <a:p>
            <a:r>
              <a:rPr lang="en-US" sz="2400" dirty="0" err="1" smtClean="0"/>
              <a:t>HopOne</a:t>
            </a:r>
            <a:endParaRPr lang="en-US" sz="2400" dirty="0" smtClean="0"/>
          </a:p>
          <a:p>
            <a:r>
              <a:rPr lang="en-US" sz="2400" dirty="0" err="1" smtClean="0"/>
              <a:t>CoxCommunication</a:t>
            </a:r>
            <a:endParaRPr lang="en-US" sz="2400" dirty="0" smtClean="0"/>
          </a:p>
          <a:p>
            <a:r>
              <a:rPr lang="en-US" sz="2400" dirty="0" err="1" smtClean="0"/>
              <a:t>WBSConnect</a:t>
            </a:r>
            <a:endParaRPr lang="en-US" sz="2400" dirty="0" smtClean="0"/>
          </a:p>
          <a:p>
            <a:r>
              <a:rPr lang="en-US" sz="2400" dirty="0" err="1" smtClean="0"/>
              <a:t>DalNet</a:t>
            </a:r>
            <a:endParaRPr lang="en-US" sz="2400" dirty="0" smtClean="0"/>
          </a:p>
          <a:p>
            <a:r>
              <a:rPr lang="en-US" sz="2400" dirty="0" err="1" smtClean="0"/>
              <a:t>MZima</a:t>
            </a:r>
            <a:endParaRPr lang="en-US" sz="2400" dirty="0" smtClean="0"/>
          </a:p>
          <a:p>
            <a:r>
              <a:rPr lang="en-US" sz="2400" dirty="0" smtClean="0"/>
              <a:t>Comcast</a:t>
            </a:r>
          </a:p>
          <a:p>
            <a:r>
              <a:rPr lang="en-US" sz="2400" dirty="0" smtClean="0"/>
              <a:t>Cablevision</a:t>
            </a:r>
          </a:p>
          <a:p>
            <a:r>
              <a:rPr lang="en-US" sz="2400" dirty="0" smtClean="0"/>
              <a:t>Charter</a:t>
            </a:r>
          </a:p>
          <a:p>
            <a:r>
              <a:rPr lang="en-US" sz="2400" dirty="0" smtClean="0"/>
              <a:t>New Edge Networks</a:t>
            </a:r>
          </a:p>
          <a:p>
            <a:r>
              <a:rPr lang="en-US" sz="2400" dirty="0" smtClean="0"/>
              <a:t>High Winds</a:t>
            </a:r>
          </a:p>
          <a:p>
            <a:r>
              <a:rPr lang="en-US" sz="2400" dirty="0" err="1" smtClean="0"/>
              <a:t>OpenAccess</a:t>
            </a:r>
            <a:endParaRPr lang="en-US" sz="2400" dirty="0" smtClean="0"/>
          </a:p>
          <a:p>
            <a:r>
              <a:rPr lang="en-US" sz="2400" dirty="0" err="1" smtClean="0"/>
              <a:t>LambdaNet</a:t>
            </a:r>
            <a:endParaRPr lang="en-US" sz="2400" dirty="0" smtClean="0"/>
          </a:p>
          <a:p>
            <a:r>
              <a:rPr lang="en-US" sz="2400" dirty="0" err="1" smtClean="0"/>
              <a:t>tinet</a:t>
            </a:r>
            <a:endParaRPr lang="en-US" sz="2400" dirty="0"/>
          </a:p>
        </p:txBody>
      </p:sp>
      <p:sp>
        <p:nvSpPr>
          <p:cNvPr id="5" name="Rectangle 4"/>
          <p:cNvSpPr/>
          <p:nvPr/>
        </p:nvSpPr>
        <p:spPr>
          <a:xfrm>
            <a:off x="7477125" y="1600200"/>
            <a:ext cx="1381125" cy="1569660"/>
          </a:xfrm>
          <a:prstGeom prst="rect">
            <a:avLst/>
          </a:prstGeom>
        </p:spPr>
        <p:txBody>
          <a:bodyPr wrap="square">
            <a:spAutoFit/>
          </a:bodyPr>
          <a:lstStyle/>
          <a:p>
            <a:r>
              <a:rPr lang="en-US" sz="2400" dirty="0" err="1" smtClean="0"/>
              <a:t>nLayer</a:t>
            </a:r>
            <a:endParaRPr lang="en-US" sz="2400" dirty="0" smtClean="0"/>
          </a:p>
          <a:p>
            <a:r>
              <a:rPr lang="en-US" sz="2400" dirty="0" smtClean="0"/>
              <a:t>RCN</a:t>
            </a:r>
          </a:p>
          <a:p>
            <a:r>
              <a:rPr lang="en-US" sz="2400" dirty="0" err="1" smtClean="0"/>
              <a:t>EasyNet</a:t>
            </a:r>
            <a:endParaRPr lang="en-US" sz="2400" dirty="0" smtClean="0"/>
          </a:p>
          <a:p>
            <a:r>
              <a:rPr lang="en-US" sz="2400" dirty="0" smtClean="0"/>
              <a:t>BBC</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Categories of Peering Requirements</a:t>
            </a:r>
            <a:endParaRPr lang="en-US" dirty="0"/>
          </a:p>
        </p:txBody>
      </p:sp>
      <p:sp>
        <p:nvSpPr>
          <p:cNvPr id="3" name="Content Placeholder 2"/>
          <p:cNvSpPr>
            <a:spLocks noGrp="1"/>
          </p:cNvSpPr>
          <p:nvPr>
            <p:ph idx="1"/>
          </p:nvPr>
        </p:nvSpPr>
        <p:spPr/>
        <p:txBody>
          <a:bodyPr>
            <a:normAutofit/>
          </a:bodyPr>
          <a:lstStyle/>
          <a:p>
            <a:pPr lvl="0"/>
            <a:r>
              <a:rPr lang="en-US" b="1" dirty="0" smtClean="0"/>
              <a:t>A) Operations clauses, </a:t>
            </a:r>
          </a:p>
          <a:p>
            <a:pPr lvl="1"/>
            <a:r>
              <a:rPr lang="en-US" b="1" dirty="0" smtClean="0"/>
              <a:t>Operations/Backbone Requirements</a:t>
            </a:r>
          </a:p>
          <a:p>
            <a:pPr lvl="0"/>
            <a:r>
              <a:rPr lang="en-US" b="1" dirty="0" smtClean="0"/>
              <a:t>B) Technical / Routing / Interconnect clauses</a:t>
            </a:r>
          </a:p>
          <a:p>
            <a:pPr lvl="1"/>
            <a:r>
              <a:rPr lang="en-US" b="1" dirty="0" smtClean="0"/>
              <a:t>Interconnection Requirements</a:t>
            </a:r>
          </a:p>
          <a:p>
            <a:pPr lvl="1"/>
            <a:r>
              <a:rPr lang="en-US" b="1" dirty="0" smtClean="0"/>
              <a:t>Technical/Routing Requirements</a:t>
            </a:r>
          </a:p>
          <a:p>
            <a:pPr lvl="0"/>
            <a:r>
              <a:rPr lang="en-US" b="1" dirty="0" smtClean="0"/>
              <a:t>C) General clauses.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a:lstStyle/>
          <a:p>
            <a:r>
              <a:rPr lang="en-US"/>
              <a:t>Summary</a:t>
            </a:r>
          </a:p>
        </p:txBody>
      </p:sp>
      <p:sp>
        <p:nvSpPr>
          <p:cNvPr id="20482" name="Rectangle 2"/>
          <p:cNvSpPr>
            <a:spLocks noGrp="1" noChangeArrowheads="1"/>
          </p:cNvSpPr>
          <p:nvPr>
            <p:ph type="body" idx="1"/>
          </p:nvPr>
        </p:nvSpPr>
        <p:spPr>
          <a:ln/>
        </p:spPr>
        <p:txBody>
          <a:bodyPr/>
          <a:lstStyle/>
          <a:p>
            <a:pPr marL="628650"/>
            <a:r>
              <a:rPr lang="en-US" dirty="0"/>
              <a:t>Peering Policies similar</a:t>
            </a:r>
          </a:p>
          <a:p>
            <a:pPr marL="628650"/>
            <a:r>
              <a:rPr lang="en-US" dirty="0"/>
              <a:t>Peering Clauses almost Identical</a:t>
            </a:r>
          </a:p>
          <a:p>
            <a:pPr marL="628650"/>
            <a:r>
              <a:rPr lang="en-US" dirty="0"/>
              <a:t>Lawyers reuse boilerplate</a:t>
            </a:r>
          </a:p>
          <a:p>
            <a:pPr marL="628650"/>
            <a:r>
              <a:rPr lang="en-US" dirty="0"/>
              <a:t>All Policies are on USB Stick for you</a:t>
            </a:r>
          </a:p>
          <a:p>
            <a:pPr marL="628650"/>
            <a:r>
              <a:rPr lang="en-US" dirty="0"/>
              <a:t>We will create a policy, you will need a team</a:t>
            </a:r>
          </a:p>
        </p:txBody>
      </p:sp>
      <p:sp>
        <p:nvSpPr>
          <p:cNvPr id="20483" name="Rectangle 3"/>
          <p:cNvSpPr>
            <a:spLocks/>
          </p:cNvSpPr>
          <p:nvPr/>
        </p:nvSpPr>
        <p:spPr bwMode="auto">
          <a:xfrm>
            <a:off x="1794510" y="6560820"/>
            <a:ext cx="7246620" cy="251460"/>
          </a:xfrm>
          <a:prstGeom prst="rect">
            <a:avLst/>
          </a:prstGeom>
          <a:noFill/>
          <a:ln w="12700" cap="flat">
            <a:noFill/>
            <a:miter lim="800000"/>
            <a:headEnd type="none" w="med" len="med"/>
            <a:tailEnd type="none" w="med" len="med"/>
          </a:ln>
        </p:spPr>
        <p:txBody>
          <a:bodyPr lIns="0" tIns="0" rIns="0" bIns="0" anchor="ctr">
            <a:prstTxWarp prst="textNoShape">
              <a:avLst/>
            </a:prstTxWarp>
          </a:bodyPr>
          <a:lstStyle/>
          <a:p>
            <a:r>
              <a:rPr lang="en-US" sz="1300" dirty="0">
                <a:ea typeface="Gill Sans" charset="0"/>
                <a:cs typeface="Gill Sans" charset="0"/>
              </a:rPr>
              <a:t>Source: </a:t>
            </a:r>
            <a:r>
              <a:rPr lang="en-US" sz="1300" u="sng" dirty="0">
                <a:ea typeface="Gill Sans" charset="0"/>
                <a:cs typeface="Gill Sans" charset="0"/>
                <a:hlinkClick r:id="rId3"/>
              </a:rPr>
              <a:t>http://drpeering.net/a/Ask_DrPeering/Entries/2009/7/13_So_you_want_a_Peering_Policy.html</a:t>
            </a:r>
            <a:endParaRPr lang="en-US" sz="1300" u="sng" dirty="0">
              <a:ea typeface="Gill Sans" charset="0"/>
              <a:cs typeface="Gill Sans"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Peering Policies</a:t>
            </a:r>
            <a:endParaRPr lang="en-US" dirty="0"/>
          </a:p>
        </p:txBody>
      </p:sp>
      <p:sp>
        <p:nvSpPr>
          <p:cNvPr id="5" name="Subtitle 4"/>
          <p:cNvSpPr>
            <a:spLocks noGrp="1"/>
          </p:cNvSpPr>
          <p:nvPr>
            <p:ph type="subTitle" idx="1"/>
          </p:nvPr>
        </p:nvSpPr>
        <p:spPr/>
        <p:txBody>
          <a:bodyPr/>
          <a:lstStyle/>
          <a:p>
            <a:r>
              <a:rPr lang="en-US" dirty="0" smtClean="0"/>
              <a:t>OPERATIONS CLAUSES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a:lstStyle/>
          <a:p>
            <a:r>
              <a:rPr lang="en-US"/>
              <a:t>Operations Clauses</a:t>
            </a:r>
          </a:p>
        </p:txBody>
      </p:sp>
      <p:sp>
        <p:nvSpPr>
          <p:cNvPr id="24578" name="Rectangle 2"/>
          <p:cNvSpPr>
            <a:spLocks noGrp="1" noChangeArrowheads="1"/>
          </p:cNvSpPr>
          <p:nvPr>
            <p:ph type="body" idx="1"/>
          </p:nvPr>
        </p:nvSpPr>
        <p:spPr>
          <a:xfrm>
            <a:off x="891540" y="1531620"/>
            <a:ext cx="7360920" cy="5154930"/>
          </a:xfrm>
          <a:ln/>
        </p:spPr>
        <p:txBody>
          <a:bodyPr>
            <a:normAutofit lnSpcReduction="10000"/>
          </a:bodyPr>
          <a:lstStyle/>
          <a:p>
            <a:pPr marL="628650"/>
            <a:endParaRPr lang="en-US" sz="1300" dirty="0">
              <a:latin typeface="Helvetica" charset="0"/>
              <a:sym typeface="Helvetica" charset="0"/>
            </a:endParaRPr>
          </a:p>
          <a:p>
            <a:pPr marL="628650"/>
            <a:r>
              <a:rPr lang="en-US" dirty="0"/>
              <a:t>24/7 NOC - 25 of 28</a:t>
            </a:r>
          </a:p>
          <a:p>
            <a:pPr marL="628650"/>
            <a:r>
              <a:rPr lang="en-US" dirty="0"/>
              <a:t>Traffic volume requirement (20 of 28) </a:t>
            </a:r>
          </a:p>
          <a:p>
            <a:pPr marL="628650"/>
            <a:r>
              <a:rPr lang="en-US" dirty="0"/>
              <a:t>Interconnect capacity requirements (19 of 28) </a:t>
            </a:r>
          </a:p>
          <a:p>
            <a:pPr marL="628650"/>
            <a:r>
              <a:rPr lang="en-US" dirty="0"/>
              <a:t>Work to fix things (19 of 28 had this clause.)</a:t>
            </a:r>
          </a:p>
          <a:p>
            <a:pPr marL="628650"/>
            <a:r>
              <a:rPr lang="en-US" dirty="0"/>
              <a:t>Interconnect Capacity, Geographic diversity and Peering in all places in common13 of 28 </a:t>
            </a: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2440</TotalTime>
  <Words>2229</Words>
  <Application>Microsoft Macintosh PowerPoint</Application>
  <PresentationFormat>On-screen Show (4:3)</PresentationFormat>
  <Paragraphs>211</Paragraphs>
  <Slides>21</Slides>
  <Notes>11</Notes>
  <HiddenSlides>3</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Office Theme</vt:lpstr>
      <vt:lpstr>A Guide to Peering and Interconnection Contracts and Negotiations </vt:lpstr>
      <vt:lpstr>Research Question</vt:lpstr>
      <vt:lpstr>Peering Inclinations</vt:lpstr>
      <vt:lpstr>Peering Policy</vt:lpstr>
      <vt:lpstr>The 28 Internet Peering Policies We Surveyed</vt:lpstr>
      <vt:lpstr>3 Categories of Peering Requirements</vt:lpstr>
      <vt:lpstr>Summary</vt:lpstr>
      <vt:lpstr>Peering Policies</vt:lpstr>
      <vt:lpstr>Operations Clauses</vt:lpstr>
      <vt:lpstr>Operations Clauses</vt:lpstr>
      <vt:lpstr>Peering Policies</vt:lpstr>
      <vt:lpstr>Technical / Routing / Interconnect Clauses</vt:lpstr>
      <vt:lpstr>Technical / Routing / Interconnect Clauses</vt:lpstr>
      <vt:lpstr>Peering Policies</vt:lpstr>
      <vt:lpstr>General Clauses</vt:lpstr>
      <vt:lpstr>General Clauses</vt:lpstr>
      <vt:lpstr>Interesting Observations</vt:lpstr>
      <vt:lpstr>Interesting Observations</vt:lpstr>
      <vt:lpstr>Interesting Observations</vt:lpstr>
      <vt:lpstr>Peering Team</vt:lpstr>
      <vt:lpstr>Process to make our peering policy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Guide to Peering and Interconnection Contracts and Negotiations </dc:title>
  <dc:creator>wbn</dc:creator>
  <cp:lastModifiedBy>wbn</cp:lastModifiedBy>
  <cp:revision>13</cp:revision>
  <dcterms:created xsi:type="dcterms:W3CDTF">2010-08-12T04:07:13Z</dcterms:created>
  <dcterms:modified xsi:type="dcterms:W3CDTF">2010-08-12T06:33:13Z</dcterms:modified>
</cp:coreProperties>
</file>